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9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0.xml" ContentType="application/vnd.openxmlformats-officedocument.presentationml.tags+xml"/>
  <Override PartName="/ppt/notesSlides/notesSlide31.xml" ContentType="application/vnd.openxmlformats-officedocument.presentationml.notesSlide+xml"/>
  <Override PartName="/ppt/tags/tag21.xml" ContentType="application/vnd.openxmlformats-officedocument.presentationml.tags+xml"/>
  <Override PartName="/ppt/notesSlides/notesSlide32.xml" ContentType="application/vnd.openxmlformats-officedocument.presentationml.notesSlide+xml"/>
  <Override PartName="/ppt/tags/tag22.xml" ContentType="application/vnd.openxmlformats-officedocument.presentationml.tags+xml"/>
  <Override PartName="/ppt/notesSlides/notesSlide33.xml" ContentType="application/vnd.openxmlformats-officedocument.presentationml.notesSlide+xml"/>
  <Override PartName="/ppt/tags/tag23.xml" ContentType="application/vnd.openxmlformats-officedocument.presentationml.tags+xml"/>
  <Override PartName="/ppt/notesSlides/notesSlide34.xml" ContentType="application/vnd.openxmlformats-officedocument.presentationml.notesSlide+xml"/>
  <Override PartName="/ppt/tags/tag24.xml" ContentType="application/vnd.openxmlformats-officedocument.presentationml.tags+xml"/>
  <Override PartName="/ppt/notesSlides/notesSlide35.xml" ContentType="application/vnd.openxmlformats-officedocument.presentationml.notesSlide+xml"/>
  <Override PartName="/ppt/tags/tag25.xml" ContentType="application/vnd.openxmlformats-officedocument.presentationml.tags+xml"/>
  <Override PartName="/ppt/notesSlides/notesSlide36.xml" ContentType="application/vnd.openxmlformats-officedocument.presentationml.notesSlide+xml"/>
  <Override PartName="/ppt/tags/tag26.xml" ContentType="application/vnd.openxmlformats-officedocument.presentationml.tags+xml"/>
  <Override PartName="/ppt/notesSlides/notesSlide37.xml" ContentType="application/vnd.openxmlformats-officedocument.presentationml.notesSlide+xml"/>
  <Override PartName="/ppt/tags/tag27.xml" ContentType="application/vnd.openxmlformats-officedocument.presentationml.tags+xml"/>
  <Override PartName="/ppt/notesSlides/notesSlide38.xml" ContentType="application/vnd.openxmlformats-officedocument.presentationml.notesSlide+xml"/>
  <Override PartName="/ppt/tags/tag28.xml" ContentType="application/vnd.openxmlformats-officedocument.presentationml.tags+xml"/>
  <Override PartName="/ppt/notesSlides/notesSlide39.xml" ContentType="application/vnd.openxmlformats-officedocument.presentationml.notesSlide+xml"/>
  <Override PartName="/ppt/tags/tag29.xml" ContentType="application/vnd.openxmlformats-officedocument.presentationml.tags+xml"/>
  <Override PartName="/ppt/notesSlides/notesSlide40.xml" ContentType="application/vnd.openxmlformats-officedocument.presentationml.notesSlide+xml"/>
  <Override PartName="/ppt/tags/tag30.xml" ContentType="application/vnd.openxmlformats-officedocument.presentationml.tags+xml"/>
  <Override PartName="/ppt/notesSlides/notesSlide41.xml" ContentType="application/vnd.openxmlformats-officedocument.presentationml.notesSlide+xml"/>
  <Override PartName="/ppt/tags/tag31.xml" ContentType="application/vnd.openxmlformats-officedocument.presentationml.tags+xml"/>
  <Override PartName="/ppt/notesSlides/notesSlide42.xml" ContentType="application/vnd.openxmlformats-officedocument.presentationml.notesSlide+xml"/>
  <Override PartName="/ppt/tags/tag32.xml" ContentType="application/vnd.openxmlformats-officedocument.presentationml.tags+xml"/>
  <Override PartName="/ppt/notesSlides/notesSlide43.xml" ContentType="application/vnd.openxmlformats-officedocument.presentationml.notesSlide+xml"/>
  <Override PartName="/ppt/tags/tag33.xml" ContentType="application/vnd.openxmlformats-officedocument.presentationml.tags+xml"/>
  <Override PartName="/ppt/notesSlides/notesSlide44.xml" ContentType="application/vnd.openxmlformats-officedocument.presentationml.notesSlide+xml"/>
  <Override PartName="/ppt/tags/tag34.xml" ContentType="application/vnd.openxmlformats-officedocument.presentationml.tags+xml"/>
  <Override PartName="/ppt/notesSlides/notesSlide45.xml" ContentType="application/vnd.openxmlformats-officedocument.presentationml.notesSlide+xml"/>
  <Override PartName="/ppt/tags/tag35.xml" ContentType="application/vnd.openxmlformats-officedocument.presentationml.tags+xml"/>
  <Override PartName="/ppt/notesSlides/notesSlide46.xml" ContentType="application/vnd.openxmlformats-officedocument.presentationml.notesSlide+xml"/>
  <Override PartName="/ppt/tags/tag36.xml" ContentType="application/vnd.openxmlformats-officedocument.presentationml.tags+xml"/>
  <Override PartName="/ppt/notesSlides/notesSlide47.xml" ContentType="application/vnd.openxmlformats-officedocument.presentationml.notesSlide+xml"/>
  <Override PartName="/ppt/tags/tag37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38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39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40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ags/tag41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tags/tag42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43.xml" ContentType="application/vnd.openxmlformats-officedocument.presentationml.tags+xml"/>
  <Override PartName="/ppt/notesSlides/notesSlide65.xml" ContentType="application/vnd.openxmlformats-officedocument.presentationml.notesSlide+xml"/>
  <Override PartName="/ppt/tags/tag44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tags/tag45.xml" ContentType="application/vnd.openxmlformats-officedocument.presentationml.tags+xml"/>
  <Override PartName="/ppt/notesSlides/notesSlide68.xml" ContentType="application/vnd.openxmlformats-officedocument.presentationml.notesSlide+xml"/>
  <Override PartName="/ppt/tags/tag46.xml" ContentType="application/vnd.openxmlformats-officedocument.presentationml.tags+xml"/>
  <Override PartName="/ppt/notesSlides/notesSlide69.xml" ContentType="application/vnd.openxmlformats-officedocument.presentationml.notesSlide+xml"/>
  <Override PartName="/ppt/tags/tag47.xml" ContentType="application/vnd.openxmlformats-officedocument.presentationml.tags+xml"/>
  <Override PartName="/ppt/notesSlides/notesSlide70.xml" ContentType="application/vnd.openxmlformats-officedocument.presentationml.notesSlide+xml"/>
  <Override PartName="/ppt/tags/tag48.xml" ContentType="application/vnd.openxmlformats-officedocument.presentationml.tags+xml"/>
  <Override PartName="/ppt/notesSlides/notesSlide71.xml" ContentType="application/vnd.openxmlformats-officedocument.presentationml.notesSlide+xml"/>
  <Override PartName="/ppt/tags/tag49.xml" ContentType="application/vnd.openxmlformats-officedocument.presentationml.tags+xml"/>
  <Override PartName="/ppt/notesSlides/notesSlide72.xml" ContentType="application/vnd.openxmlformats-officedocument.presentationml.notesSlide+xml"/>
  <Override PartName="/ppt/tags/tag50.xml" ContentType="application/vnd.openxmlformats-officedocument.presentationml.tags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tags/tag51.xml" ContentType="application/vnd.openxmlformats-officedocument.presentationml.tags+xml"/>
  <Override PartName="/ppt/notesSlides/notesSlide75.xml" ContentType="application/vnd.openxmlformats-officedocument.presentationml.notesSlide+xml"/>
  <Override PartName="/ppt/tags/tag52.xml" ContentType="application/vnd.openxmlformats-officedocument.presentationml.tags+xml"/>
  <Override PartName="/ppt/notesSlides/notesSlide76.xml" ContentType="application/vnd.openxmlformats-officedocument.presentationml.notesSlide+xml"/>
  <Override PartName="/ppt/tags/tag53.xml" ContentType="application/vnd.openxmlformats-officedocument.presentationml.tags+xml"/>
  <Override PartName="/ppt/notesSlides/notesSlide77.xml" ContentType="application/vnd.openxmlformats-officedocument.presentationml.notesSlide+xml"/>
  <Override PartName="/ppt/tags/tag54.xml" ContentType="application/vnd.openxmlformats-officedocument.presentationml.tags+xml"/>
  <Override PartName="/ppt/notesSlides/notesSlide78.xml" ContentType="application/vnd.openxmlformats-officedocument.presentationml.notesSlide+xml"/>
  <Override PartName="/ppt/tags/tag55.xml" ContentType="application/vnd.openxmlformats-officedocument.presentationml.tags+xml"/>
  <Override PartName="/ppt/notesSlides/notesSlide79.xml" ContentType="application/vnd.openxmlformats-officedocument.presentationml.notesSlide+xml"/>
  <Override PartName="/ppt/tags/tag56.xml" ContentType="application/vnd.openxmlformats-officedocument.presentationml.tags+xml"/>
  <Override PartName="/ppt/notesSlides/notesSlide80.xml" ContentType="application/vnd.openxmlformats-officedocument.presentationml.notesSlide+xml"/>
  <Override PartName="/ppt/tags/tag57.xml" ContentType="application/vnd.openxmlformats-officedocument.presentationml.tags+xml"/>
  <Override PartName="/ppt/notesSlides/notesSlide81.xml" ContentType="application/vnd.openxmlformats-officedocument.presentationml.notesSlide+xml"/>
  <Override PartName="/ppt/tags/tag58.xml" ContentType="application/vnd.openxmlformats-officedocument.presentationml.tags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  <p:sldMasterId id="2147483681" r:id="rId2"/>
    <p:sldMasterId id="2147483695" r:id="rId3"/>
    <p:sldMasterId id="2147483698" r:id="rId4"/>
    <p:sldMasterId id="2147483710" r:id="rId5"/>
    <p:sldMasterId id="2147483722" r:id="rId6"/>
    <p:sldMasterId id="2147483736" r:id="rId7"/>
    <p:sldMasterId id="2147483748" r:id="rId8"/>
    <p:sldMasterId id="2147483763" r:id="rId9"/>
    <p:sldMasterId id="2147483775" r:id="rId10"/>
  </p:sldMasterIdLst>
  <p:notesMasterIdLst>
    <p:notesMasterId r:id="rId101"/>
  </p:notesMasterIdLst>
  <p:sldIdLst>
    <p:sldId id="914" r:id="rId11"/>
    <p:sldId id="913" r:id="rId12"/>
    <p:sldId id="469" r:id="rId13"/>
    <p:sldId id="892" r:id="rId14"/>
    <p:sldId id="893" r:id="rId15"/>
    <p:sldId id="894" r:id="rId16"/>
    <p:sldId id="895" r:id="rId17"/>
    <p:sldId id="899" r:id="rId18"/>
    <p:sldId id="897" r:id="rId19"/>
    <p:sldId id="898" r:id="rId20"/>
    <p:sldId id="900" r:id="rId21"/>
    <p:sldId id="718" r:id="rId22"/>
    <p:sldId id="901" r:id="rId23"/>
    <p:sldId id="820" r:id="rId24"/>
    <p:sldId id="902" r:id="rId25"/>
    <p:sldId id="903" r:id="rId26"/>
    <p:sldId id="904" r:id="rId27"/>
    <p:sldId id="729" r:id="rId28"/>
    <p:sldId id="728" r:id="rId29"/>
    <p:sldId id="824" r:id="rId30"/>
    <p:sldId id="905" r:id="rId31"/>
    <p:sldId id="730" r:id="rId32"/>
    <p:sldId id="906" r:id="rId33"/>
    <p:sldId id="907" r:id="rId34"/>
    <p:sldId id="908" r:id="rId35"/>
    <p:sldId id="909" r:id="rId36"/>
    <p:sldId id="910" r:id="rId37"/>
    <p:sldId id="911" r:id="rId38"/>
    <p:sldId id="912" r:id="rId39"/>
    <p:sldId id="915" r:id="rId40"/>
    <p:sldId id="732" r:id="rId41"/>
    <p:sldId id="802" r:id="rId42"/>
    <p:sldId id="919" r:id="rId43"/>
    <p:sldId id="918" r:id="rId44"/>
    <p:sldId id="920" r:id="rId45"/>
    <p:sldId id="922" r:id="rId46"/>
    <p:sldId id="921" r:id="rId47"/>
    <p:sldId id="923" r:id="rId48"/>
    <p:sldId id="924" r:id="rId49"/>
    <p:sldId id="925" r:id="rId50"/>
    <p:sldId id="829" r:id="rId51"/>
    <p:sldId id="888" r:id="rId52"/>
    <p:sldId id="926" r:id="rId53"/>
    <p:sldId id="933" r:id="rId54"/>
    <p:sldId id="934" r:id="rId55"/>
    <p:sldId id="927" r:id="rId56"/>
    <p:sldId id="928" r:id="rId57"/>
    <p:sldId id="929" r:id="rId58"/>
    <p:sldId id="930" r:id="rId59"/>
    <p:sldId id="916" r:id="rId60"/>
    <p:sldId id="736" r:id="rId61"/>
    <p:sldId id="917" r:id="rId62"/>
    <p:sldId id="935" r:id="rId63"/>
    <p:sldId id="936" r:id="rId64"/>
    <p:sldId id="937" r:id="rId65"/>
    <p:sldId id="945" r:id="rId66"/>
    <p:sldId id="941" r:id="rId67"/>
    <p:sldId id="942" r:id="rId68"/>
    <p:sldId id="946" r:id="rId69"/>
    <p:sldId id="944" r:id="rId70"/>
    <p:sldId id="938" r:id="rId71"/>
    <p:sldId id="742" r:id="rId72"/>
    <p:sldId id="939" r:id="rId73"/>
    <p:sldId id="940" r:id="rId74"/>
    <p:sldId id="947" r:id="rId75"/>
    <p:sldId id="745" r:id="rId76"/>
    <p:sldId id="880" r:id="rId77"/>
    <p:sldId id="845" r:id="rId78"/>
    <p:sldId id="884" r:id="rId79"/>
    <p:sldId id="847" r:id="rId80"/>
    <p:sldId id="848" r:id="rId81"/>
    <p:sldId id="948" r:id="rId82"/>
    <p:sldId id="949" r:id="rId83"/>
    <p:sldId id="850" r:id="rId84"/>
    <p:sldId id="849" r:id="rId85"/>
    <p:sldId id="851" r:id="rId86"/>
    <p:sldId id="853" r:id="rId87"/>
    <p:sldId id="886" r:id="rId88"/>
    <p:sldId id="951" r:id="rId89"/>
    <p:sldId id="952" r:id="rId90"/>
    <p:sldId id="953" r:id="rId91"/>
    <p:sldId id="954" r:id="rId92"/>
    <p:sldId id="955" r:id="rId93"/>
    <p:sldId id="956" r:id="rId94"/>
    <p:sldId id="957" r:id="rId95"/>
    <p:sldId id="958" r:id="rId96"/>
    <p:sldId id="959" r:id="rId97"/>
    <p:sldId id="960" r:id="rId98"/>
    <p:sldId id="961" r:id="rId99"/>
    <p:sldId id="962" r:id="rId100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charset="0"/>
        <a:ea typeface="宋体" charset="0"/>
        <a:cs typeface="宋体" charset="0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Tahoma" charset="0"/>
        <a:ea typeface="宋体" charset="0"/>
        <a:cs typeface="宋体" charset="0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Tahoma" charset="0"/>
        <a:ea typeface="宋体" charset="0"/>
        <a:cs typeface="宋体" charset="0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Tahoma" charset="0"/>
        <a:ea typeface="宋体" charset="0"/>
        <a:cs typeface="宋体" charset="0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Tahoma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FFFF"/>
    <a:srgbClr val="FFFF99"/>
    <a:srgbClr val="FFFF66"/>
    <a:srgbClr val="000099"/>
    <a:srgbClr val="000066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85" autoAdjust="0"/>
  </p:normalViewPr>
  <p:slideViewPr>
    <p:cSldViewPr>
      <p:cViewPr varScale="1">
        <p:scale>
          <a:sx n="82" d="100"/>
          <a:sy n="82" d="100"/>
        </p:scale>
        <p:origin x="-15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notesMaster" Target="notesMasters/notesMaster1.xml"/><Relationship Id="rId102" Type="http://schemas.openxmlformats.org/officeDocument/2006/relationships/printerSettings" Target="printerSettings/printerSettings1.bin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70" Type="http://schemas.openxmlformats.org/officeDocument/2006/relationships/slide" Target="slides/slide60.xml"/><Relationship Id="rId71" Type="http://schemas.openxmlformats.org/officeDocument/2006/relationships/slide" Target="slides/slide61.xml"/><Relationship Id="rId72" Type="http://schemas.openxmlformats.org/officeDocument/2006/relationships/slide" Target="slides/slide62.xml"/><Relationship Id="rId73" Type="http://schemas.openxmlformats.org/officeDocument/2006/relationships/slide" Target="slides/slide63.xml"/><Relationship Id="rId74" Type="http://schemas.openxmlformats.org/officeDocument/2006/relationships/slide" Target="slides/slide64.xml"/><Relationship Id="rId75" Type="http://schemas.openxmlformats.org/officeDocument/2006/relationships/slide" Target="slides/slide65.xml"/><Relationship Id="rId76" Type="http://schemas.openxmlformats.org/officeDocument/2006/relationships/slide" Target="slides/slide66.xml"/><Relationship Id="rId77" Type="http://schemas.openxmlformats.org/officeDocument/2006/relationships/slide" Target="slides/slide67.xml"/><Relationship Id="rId78" Type="http://schemas.openxmlformats.org/officeDocument/2006/relationships/slide" Target="slides/slide68.xml"/><Relationship Id="rId79" Type="http://schemas.openxmlformats.org/officeDocument/2006/relationships/slide" Target="slides/slide69.xml"/><Relationship Id="rId90" Type="http://schemas.openxmlformats.org/officeDocument/2006/relationships/slide" Target="slides/slide80.xml"/><Relationship Id="rId91" Type="http://schemas.openxmlformats.org/officeDocument/2006/relationships/slide" Target="slides/slide81.xml"/><Relationship Id="rId92" Type="http://schemas.openxmlformats.org/officeDocument/2006/relationships/slide" Target="slides/slide82.xml"/><Relationship Id="rId93" Type="http://schemas.openxmlformats.org/officeDocument/2006/relationships/slide" Target="slides/slide83.xml"/><Relationship Id="rId94" Type="http://schemas.openxmlformats.org/officeDocument/2006/relationships/slide" Target="slides/slide84.xml"/><Relationship Id="rId95" Type="http://schemas.openxmlformats.org/officeDocument/2006/relationships/slide" Target="slides/slide85.xml"/><Relationship Id="rId96" Type="http://schemas.openxmlformats.org/officeDocument/2006/relationships/slide" Target="slides/slide86.xml"/><Relationship Id="rId97" Type="http://schemas.openxmlformats.org/officeDocument/2006/relationships/slide" Target="slides/slide87.xml"/><Relationship Id="rId98" Type="http://schemas.openxmlformats.org/officeDocument/2006/relationships/slide" Target="slides/slide88.xml"/><Relationship Id="rId99" Type="http://schemas.openxmlformats.org/officeDocument/2006/relationships/slide" Target="slides/slide8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100" Type="http://schemas.openxmlformats.org/officeDocument/2006/relationships/slide" Target="slides/slide90.xml"/><Relationship Id="rId80" Type="http://schemas.openxmlformats.org/officeDocument/2006/relationships/slide" Target="slides/slide70.xml"/><Relationship Id="rId81" Type="http://schemas.openxmlformats.org/officeDocument/2006/relationships/slide" Target="slides/slide71.xml"/><Relationship Id="rId82" Type="http://schemas.openxmlformats.org/officeDocument/2006/relationships/slide" Target="slides/slide72.xml"/><Relationship Id="rId83" Type="http://schemas.openxmlformats.org/officeDocument/2006/relationships/slide" Target="slides/slide73.xml"/><Relationship Id="rId84" Type="http://schemas.openxmlformats.org/officeDocument/2006/relationships/slide" Target="slides/slide74.xml"/><Relationship Id="rId85" Type="http://schemas.openxmlformats.org/officeDocument/2006/relationships/slide" Target="slides/slide75.xml"/><Relationship Id="rId86" Type="http://schemas.openxmlformats.org/officeDocument/2006/relationships/slide" Target="slides/slide76.xml"/><Relationship Id="rId87" Type="http://schemas.openxmlformats.org/officeDocument/2006/relationships/slide" Target="slides/slide77.xml"/><Relationship Id="rId88" Type="http://schemas.openxmlformats.org/officeDocument/2006/relationships/slide" Target="slides/slide78.xml"/><Relationship Id="rId89" Type="http://schemas.openxmlformats.org/officeDocument/2006/relationships/slide" Target="slides/slide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D793190A-D6A9-5C48-BBAD-38EB45F0163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4229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CA931F-84C6-3845-8624-028F7A105DB3}" type="slidenum">
              <a:rPr lang="en-US" altLang="zh-CN">
                <a:solidFill>
                  <a:srgbClr val="1F497D"/>
                </a:solidFill>
              </a:rPr>
              <a:pPr/>
              <a:t>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2714C0-0687-764D-81EA-B15BE972C52C}" type="slidenum">
              <a:rPr lang="en-US" altLang="zh-CN">
                <a:solidFill>
                  <a:prstClr val="black"/>
                </a:solidFill>
              </a:rPr>
              <a:pPr/>
              <a:t>11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94CF-D634-A74A-9AFF-61949FD88F1F}" type="slidenum">
              <a:rPr lang="en-US" altLang="zh-CN"/>
              <a:pPr/>
              <a:t>12</a:t>
            </a:fld>
            <a:endParaRPr lang="en-US" altLang="zh-CN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94CF-D634-A74A-9AFF-61949FD88F1F}" type="slidenum">
              <a:rPr lang="en-US" altLang="zh-CN"/>
              <a:pPr/>
              <a:t>13</a:t>
            </a:fld>
            <a:endParaRPr lang="en-US" altLang="zh-CN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AB2B7-6D5D-7B41-A3F8-3159F2F9735D}" type="slidenum">
              <a:rPr lang="en-US" altLang="zh-CN"/>
              <a:pPr/>
              <a:t>14</a:t>
            </a:fld>
            <a:endParaRPr lang="en-US" altLang="zh-CN"/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94CF-D634-A74A-9AFF-61949FD88F1F}" type="slidenum">
              <a:rPr lang="en-US" altLang="zh-CN"/>
              <a:pPr/>
              <a:t>15</a:t>
            </a:fld>
            <a:endParaRPr lang="en-US" altLang="zh-CN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AB2B7-6D5D-7B41-A3F8-3159F2F9735D}" type="slidenum">
              <a:rPr lang="en-US" altLang="zh-CN"/>
              <a:pPr/>
              <a:t>16</a:t>
            </a:fld>
            <a:endParaRPr lang="en-US" altLang="zh-CN"/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94CF-D634-A74A-9AFF-61949FD88F1F}" type="slidenum">
              <a:rPr lang="en-US" altLang="zh-CN"/>
              <a:pPr/>
              <a:t>17</a:t>
            </a:fld>
            <a:endParaRPr lang="en-US" altLang="zh-CN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C62E46-036F-724E-9FC6-284897A7E720}" type="slidenum">
              <a:rPr lang="en-US" altLang="zh-CN"/>
              <a:pPr/>
              <a:t>18</a:t>
            </a:fld>
            <a:endParaRPr lang="en-US" altLang="zh-CN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62989C-6814-2F46-BBC4-5EC919F724B2}" type="slidenum">
              <a:rPr lang="en-US" altLang="zh-CN"/>
              <a:pPr/>
              <a:t>19</a:t>
            </a:fld>
            <a:endParaRPr lang="en-US" altLang="zh-CN"/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22CFF8-849D-5744-A692-0E941559B33F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FEAF0D-869C-D443-A535-7AC1B1798C5C}" type="slidenum">
              <a:rPr lang="en-US" altLang="zh-CN"/>
              <a:pPr/>
              <a:t>20</a:t>
            </a:fld>
            <a:endParaRPr lang="en-US" altLang="zh-CN"/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94CF-D634-A74A-9AFF-61949FD88F1F}" type="slidenum">
              <a:rPr lang="en-US" altLang="zh-CN"/>
              <a:pPr/>
              <a:t>21</a:t>
            </a:fld>
            <a:endParaRPr lang="en-US" altLang="zh-CN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F08183-7DAE-8848-810F-46DF21E06C09}" type="slidenum">
              <a:rPr lang="en-US" altLang="zh-CN"/>
              <a:pPr/>
              <a:t>22</a:t>
            </a:fld>
            <a:endParaRPr lang="en-US" altLang="zh-CN"/>
          </a:p>
        </p:txBody>
      </p:sp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AB2B7-6D5D-7B41-A3F8-3159F2F9735D}" type="slidenum">
              <a:rPr lang="en-US" altLang="zh-CN"/>
              <a:pPr/>
              <a:t>23</a:t>
            </a:fld>
            <a:endParaRPr lang="en-US" altLang="zh-CN"/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406A8AE-C108-E54F-810A-C964D8957CDB}" type="slidenum">
              <a:rPr lang="en-US" altLang="zh-CN" sz="1200">
                <a:solidFill>
                  <a:srgbClr val="000000"/>
                </a:solidFill>
                <a:latin typeface="Arial" charset="0"/>
              </a:rPr>
              <a:pPr eaLnBrk="1" hangingPunct="1"/>
              <a:t>29</a:t>
            </a:fld>
            <a:endParaRPr lang="en-US" altLang="zh-CN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22CFF8-849D-5744-A692-0E941559B33F}" type="slidenum">
              <a:rPr lang="en-US" altLang="zh-CN"/>
              <a:pPr/>
              <a:t>3</a:t>
            </a:fld>
            <a:endParaRPr lang="en-US" altLang="zh-CN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94CF-D634-A74A-9AFF-61949FD88F1F}" type="slidenum">
              <a:rPr lang="en-US" altLang="zh-CN"/>
              <a:pPr/>
              <a:t>30</a:t>
            </a:fld>
            <a:endParaRPr lang="en-US" altLang="zh-CN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B62108-7EA2-7E40-B789-F3FEF1A24A57}" type="slidenum">
              <a:rPr lang="en-US" altLang="zh-CN"/>
              <a:pPr/>
              <a:t>31</a:t>
            </a:fld>
            <a:endParaRPr lang="en-US" altLang="zh-CN"/>
          </a:p>
        </p:txBody>
      </p:sp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F1D3CD-7900-0747-9225-D4B6DF3BDAC3}" type="slidenum">
              <a:rPr lang="en-US" altLang="zh-CN"/>
              <a:pPr/>
              <a:t>32</a:t>
            </a:fld>
            <a:endParaRPr lang="en-US" altLang="zh-CN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F1D3CD-7900-0747-9225-D4B6DF3BDAC3}" type="slidenum">
              <a:rPr lang="en-US" altLang="zh-CN"/>
              <a:pPr/>
              <a:t>33</a:t>
            </a:fld>
            <a:endParaRPr lang="en-US" altLang="zh-CN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AB2B7-6D5D-7B41-A3F8-3159F2F9735D}" type="slidenum">
              <a:rPr lang="en-US" altLang="zh-CN"/>
              <a:pPr/>
              <a:t>34</a:t>
            </a:fld>
            <a:endParaRPr lang="en-US" altLang="zh-CN"/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F1D3CD-7900-0747-9225-D4B6DF3BDAC3}" type="slidenum">
              <a:rPr lang="en-US" altLang="zh-CN">
                <a:solidFill>
                  <a:prstClr val="black"/>
                </a:solidFill>
              </a:rPr>
              <a:pPr/>
              <a:t>35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F1D3CD-7900-0747-9225-D4B6DF3BDAC3}" type="slidenum">
              <a:rPr lang="en-US" altLang="zh-CN">
                <a:solidFill>
                  <a:prstClr val="black"/>
                </a:solidFill>
              </a:rPr>
              <a:pPr/>
              <a:t>36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AB2B7-6D5D-7B41-A3F8-3159F2F9735D}" type="slidenum">
              <a:rPr lang="en-US" altLang="zh-CN">
                <a:solidFill>
                  <a:prstClr val="black"/>
                </a:solidFill>
              </a:rPr>
              <a:pPr/>
              <a:t>37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F1D3CD-7900-0747-9225-D4B6DF3BDAC3}" type="slidenum">
              <a:rPr lang="en-US" altLang="zh-CN">
                <a:solidFill>
                  <a:prstClr val="black"/>
                </a:solidFill>
              </a:rPr>
              <a:pPr/>
              <a:t>38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F1D3CD-7900-0747-9225-D4B6DF3BDAC3}" type="slidenum">
              <a:rPr lang="en-US" altLang="zh-CN">
                <a:solidFill>
                  <a:prstClr val="black"/>
                </a:solidFill>
              </a:rPr>
              <a:pPr/>
              <a:t>39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AB2B7-6D5D-7B41-A3F8-3159F2F9735D}" type="slidenum">
              <a:rPr lang="en-US" altLang="zh-CN">
                <a:solidFill>
                  <a:prstClr val="black"/>
                </a:solidFill>
              </a:rPr>
              <a:pPr/>
              <a:t>40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7C017A-8780-5E4E-B3B1-59C44866AC7D}" type="slidenum">
              <a:rPr lang="en-US" altLang="zh-CN"/>
              <a:pPr/>
              <a:t>41</a:t>
            </a:fld>
            <a:endParaRPr lang="en-US" altLang="zh-CN"/>
          </a:p>
        </p:txBody>
      </p:sp>
      <p:sp>
        <p:nvSpPr>
          <p:cNvPr id="95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63EAD6-F5C5-AD41-B5A7-73F303BF8943}" type="slidenum">
              <a:rPr lang="en-US" altLang="zh-CN"/>
              <a:pPr/>
              <a:t>42</a:t>
            </a:fld>
            <a:endParaRPr lang="en-US" altLang="zh-CN"/>
          </a:p>
        </p:txBody>
      </p:sp>
      <p:sp>
        <p:nvSpPr>
          <p:cNvPr id="107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94CF-D634-A74A-9AFF-61949FD88F1F}" type="slidenum">
              <a:rPr lang="en-US" altLang="zh-CN"/>
              <a:pPr/>
              <a:t>50</a:t>
            </a:fld>
            <a:endParaRPr lang="en-US" altLang="zh-CN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10195A-A551-0C48-901A-595046B205C5}" type="slidenum">
              <a:rPr lang="en-US" altLang="zh-CN"/>
              <a:pPr/>
              <a:t>51</a:t>
            </a:fld>
            <a:endParaRPr lang="en-US" altLang="zh-CN"/>
          </a:p>
        </p:txBody>
      </p:sp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FEAF0D-869C-D443-A535-7AC1B1798C5C}" type="slidenum">
              <a:rPr lang="en-US" altLang="zh-CN"/>
              <a:pPr/>
              <a:t>52</a:t>
            </a:fld>
            <a:endParaRPr lang="en-US" altLang="zh-CN"/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94CF-D634-A74A-9AFF-61949FD88F1F}" type="slidenum">
              <a:rPr lang="en-US" altLang="zh-CN"/>
              <a:pPr/>
              <a:t>53</a:t>
            </a:fld>
            <a:endParaRPr lang="en-US" altLang="zh-CN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94CF-D634-A74A-9AFF-61949FD88F1F}" type="slidenum">
              <a:rPr lang="en-US" altLang="zh-CN"/>
              <a:pPr/>
              <a:t>54</a:t>
            </a:fld>
            <a:endParaRPr lang="en-US" altLang="zh-CN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F6F2B2-6554-A14D-9257-E84FFFA2E7B7}" type="slidenum">
              <a:rPr lang="en-US" altLang="zh-CN"/>
              <a:pPr/>
              <a:t>55</a:t>
            </a:fld>
            <a:endParaRPr lang="en-US" altLang="zh-CN"/>
          </a:p>
        </p:txBody>
      </p:sp>
      <p:sp>
        <p:nvSpPr>
          <p:cNvPr id="106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94CF-D634-A74A-9AFF-61949FD88F1F}" type="slidenum">
              <a:rPr lang="en-US" altLang="zh-CN"/>
              <a:pPr/>
              <a:t>56</a:t>
            </a:fld>
            <a:endParaRPr lang="en-US" altLang="zh-CN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CEAB6D-4553-7A43-919A-D4CD51204555}" type="slidenum">
              <a:rPr lang="en-US" altLang="zh-CN"/>
              <a:pPr/>
              <a:t>57</a:t>
            </a:fld>
            <a:endParaRPr lang="en-US" altLang="zh-CN"/>
          </a:p>
        </p:txBody>
      </p:sp>
      <p:sp>
        <p:nvSpPr>
          <p:cNvPr id="102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DC78C9-53B8-0547-85A3-9B7079A517C4}" type="slidenum">
              <a:rPr lang="en-US" altLang="zh-CN"/>
              <a:pPr/>
              <a:t>58</a:t>
            </a:fld>
            <a:endParaRPr lang="en-US" altLang="zh-CN"/>
          </a:p>
        </p:txBody>
      </p:sp>
      <p:sp>
        <p:nvSpPr>
          <p:cNvPr id="97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CEAB6D-4553-7A43-919A-D4CD51204555}" type="slidenum">
              <a:rPr lang="en-US" altLang="zh-CN"/>
              <a:pPr/>
              <a:t>59</a:t>
            </a:fld>
            <a:endParaRPr lang="en-US" altLang="zh-CN"/>
          </a:p>
        </p:txBody>
      </p:sp>
      <p:sp>
        <p:nvSpPr>
          <p:cNvPr id="102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829FBD-9440-874A-8832-53C74DB4B0A6}" type="slidenum">
              <a:rPr lang="en-US" altLang="zh-CN"/>
              <a:pPr/>
              <a:t>60</a:t>
            </a:fld>
            <a:endParaRPr lang="en-US" altLang="zh-CN"/>
          </a:p>
        </p:txBody>
      </p:sp>
      <p:sp>
        <p:nvSpPr>
          <p:cNvPr id="97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94CF-D634-A74A-9AFF-61949FD88F1F}" type="slidenum">
              <a:rPr lang="en-US" altLang="zh-CN"/>
              <a:pPr/>
              <a:t>61</a:t>
            </a:fld>
            <a:endParaRPr lang="en-US" altLang="zh-CN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93A2D0-B659-0040-82AD-F9F37D55C332}" type="slidenum">
              <a:rPr lang="en-US" altLang="zh-CN"/>
              <a:pPr/>
              <a:t>62</a:t>
            </a:fld>
            <a:endParaRPr lang="en-US" altLang="zh-CN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93A2D0-B659-0040-82AD-F9F37D55C332}" type="slidenum">
              <a:rPr lang="en-US" altLang="zh-CN"/>
              <a:pPr/>
              <a:t>63</a:t>
            </a:fld>
            <a:endParaRPr lang="en-US" altLang="zh-CN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FEAF0D-869C-D443-A535-7AC1B1798C5C}" type="slidenum">
              <a:rPr lang="en-US" altLang="zh-CN"/>
              <a:pPr/>
              <a:t>64</a:t>
            </a:fld>
            <a:endParaRPr lang="en-US" altLang="zh-CN"/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94CF-D634-A74A-9AFF-61949FD88F1F}" type="slidenum">
              <a:rPr lang="en-US" altLang="zh-CN"/>
              <a:pPr/>
              <a:t>65</a:t>
            </a:fld>
            <a:endParaRPr lang="en-US" altLang="zh-CN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77B5C-6044-A646-AF00-8150C94C80F7}" type="slidenum">
              <a:rPr lang="en-US" altLang="zh-CN"/>
              <a:pPr/>
              <a:t>66</a:t>
            </a:fld>
            <a:endParaRPr lang="en-US" altLang="zh-CN"/>
          </a:p>
        </p:txBody>
      </p:sp>
      <p:sp>
        <p:nvSpPr>
          <p:cNvPr id="76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085DE1-746E-F848-8A62-8578A270143D}" type="slidenum">
              <a:rPr lang="en-US" altLang="zh-CN"/>
              <a:pPr/>
              <a:t>67</a:t>
            </a:fld>
            <a:endParaRPr lang="en-US" altLang="zh-CN"/>
          </a:p>
        </p:txBody>
      </p:sp>
      <p:sp>
        <p:nvSpPr>
          <p:cNvPr id="106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C85AD1-0FC7-A145-B971-C373FCD1636B}" type="slidenum">
              <a:rPr lang="en-US" altLang="zh-CN"/>
              <a:pPr/>
              <a:t>68</a:t>
            </a:fld>
            <a:endParaRPr lang="en-US" altLang="zh-CN"/>
          </a:p>
        </p:txBody>
      </p:sp>
      <p:sp>
        <p:nvSpPr>
          <p:cNvPr id="98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AFAF37-3340-4047-9F94-40DA312FEB61}" type="slidenum">
              <a:rPr lang="en-US" altLang="zh-CN"/>
              <a:pPr/>
              <a:t>69</a:t>
            </a:fld>
            <a:endParaRPr lang="en-US" altLang="zh-CN"/>
          </a:p>
        </p:txBody>
      </p:sp>
      <p:sp>
        <p:nvSpPr>
          <p:cNvPr id="107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0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1DFF48-DF5D-B743-8050-0E4D9B0C1D09}" type="slidenum">
              <a:rPr lang="en-US" altLang="zh-CN"/>
              <a:pPr/>
              <a:t>70</a:t>
            </a:fld>
            <a:endParaRPr lang="en-US" altLang="zh-CN"/>
          </a:p>
        </p:txBody>
      </p:sp>
      <p:sp>
        <p:nvSpPr>
          <p:cNvPr id="99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9C9A9E-D755-A44F-BB7E-9E41CE6BCCD2}" type="slidenum">
              <a:rPr lang="en-US" altLang="zh-CN"/>
              <a:pPr/>
              <a:t>71</a:t>
            </a:fld>
            <a:endParaRPr lang="en-US" altLang="zh-CN"/>
          </a:p>
        </p:txBody>
      </p:sp>
      <p:sp>
        <p:nvSpPr>
          <p:cNvPr id="99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9C9A9E-D755-A44F-BB7E-9E41CE6BCCD2}" type="slidenum">
              <a:rPr lang="en-US" altLang="zh-CN"/>
              <a:pPr/>
              <a:t>72</a:t>
            </a:fld>
            <a:endParaRPr lang="en-US" altLang="zh-CN"/>
          </a:p>
        </p:txBody>
      </p:sp>
      <p:sp>
        <p:nvSpPr>
          <p:cNvPr id="99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9C9A9E-D755-A44F-BB7E-9E41CE6BCCD2}" type="slidenum">
              <a:rPr lang="en-US" altLang="zh-CN"/>
              <a:pPr/>
              <a:t>73</a:t>
            </a:fld>
            <a:endParaRPr lang="en-US" altLang="zh-CN"/>
          </a:p>
        </p:txBody>
      </p:sp>
      <p:sp>
        <p:nvSpPr>
          <p:cNvPr id="99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585956-8247-3E47-BDDE-2E065D330DBB}" type="slidenum">
              <a:rPr lang="en-US" altLang="zh-CN"/>
              <a:pPr/>
              <a:t>74</a:t>
            </a:fld>
            <a:endParaRPr lang="en-US" altLang="zh-CN"/>
          </a:p>
        </p:txBody>
      </p:sp>
      <p:sp>
        <p:nvSpPr>
          <p:cNvPr id="100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EDBB89-6A87-4444-8EF8-350D9043BD6B}" type="slidenum">
              <a:rPr lang="en-US" altLang="zh-CN"/>
              <a:pPr/>
              <a:t>75</a:t>
            </a:fld>
            <a:endParaRPr lang="en-US" altLang="zh-CN"/>
          </a:p>
        </p:txBody>
      </p:sp>
      <p:sp>
        <p:nvSpPr>
          <p:cNvPr id="99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F723B-E39D-A34B-A8BF-29577F13C566}" type="slidenum">
              <a:rPr lang="en-US" altLang="zh-CN"/>
              <a:pPr/>
              <a:t>76</a:t>
            </a:fld>
            <a:endParaRPr lang="en-US" altLang="zh-CN"/>
          </a:p>
        </p:txBody>
      </p:sp>
      <p:sp>
        <p:nvSpPr>
          <p:cNvPr id="100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A5E070-780A-7E43-94D1-F33BABEF9834}" type="slidenum">
              <a:rPr lang="en-US" altLang="zh-CN"/>
              <a:pPr/>
              <a:t>77</a:t>
            </a:fld>
            <a:endParaRPr lang="en-US" altLang="zh-CN"/>
          </a:p>
        </p:txBody>
      </p:sp>
      <p:sp>
        <p:nvSpPr>
          <p:cNvPr id="100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968ED8-A17B-9A46-BAF4-C304B42C2DC1}" type="slidenum">
              <a:rPr lang="en-US" altLang="zh-CN"/>
              <a:pPr/>
              <a:t>78</a:t>
            </a:fld>
            <a:endParaRPr lang="en-US" altLang="zh-CN"/>
          </a:p>
        </p:txBody>
      </p:sp>
      <p:sp>
        <p:nvSpPr>
          <p:cNvPr id="107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2714C0-0687-764D-81EA-B15BE972C52C}" type="slidenum">
              <a:rPr lang="en-US" altLang="zh-CN">
                <a:solidFill>
                  <a:prstClr val="black"/>
                </a:solidFill>
              </a:rPr>
              <a:pPr/>
              <a:t>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CA931F-84C6-3845-8624-028F7A105DB3}" type="slidenum">
              <a:rPr lang="en-US" altLang="zh-CN">
                <a:solidFill>
                  <a:srgbClr val="1F497D"/>
                </a:solidFill>
              </a:rPr>
              <a:pPr/>
              <a:t>88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</a:t>
            </a:r>
            <a:r>
              <a:rPr lang="en-US" baseline="0" dirty="0" smtClean="0"/>
              <a:t> Axis!!!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>
                <a:solidFill>
                  <a:srgbClr val="1F497D"/>
                </a:solidFill>
              </a:rPr>
              <a:pPr/>
              <a:t>89</a:t>
            </a:fld>
            <a:endParaRPr lang="en-US" altLang="zh-CN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46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4.jpe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160771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5 w 5779"/>
                <a:gd name="T3" fmla="*/ 454 h 946"/>
                <a:gd name="T4" fmla="*/ 757 w 5779"/>
                <a:gd name="T5" fmla="*/ 1 h 946"/>
                <a:gd name="T6" fmla="*/ 2511 w 5779"/>
                <a:gd name="T7" fmla="*/ 0 h 946"/>
                <a:gd name="T8" fmla="*/ 2646 w 5779"/>
                <a:gd name="T9" fmla="*/ 144 h 946"/>
                <a:gd name="T10" fmla="*/ 5779 w 5779"/>
                <a:gd name="T11" fmla="*/ 137 h 946"/>
                <a:gd name="T12" fmla="*/ 5779 w 5779"/>
                <a:gd name="T13" fmla="*/ 772 h 946"/>
                <a:gd name="T14" fmla="*/ 2899 w 5779"/>
                <a:gd name="T15" fmla="*/ 765 h 946"/>
                <a:gd name="T16" fmla="*/ 2757 w 5779"/>
                <a:gd name="T17" fmla="*/ 946 h 946"/>
                <a:gd name="T18" fmla="*/ 1883 w 5779"/>
                <a:gd name="T19" fmla="*/ 946 h 946"/>
                <a:gd name="T20" fmla="*/ 166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63500" dist="77251" dir="4832261" algn="ctr" rotWithShape="0">
                <a:srgbClr val="000066">
                  <a:alpha val="1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72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9 w 5799"/>
                <a:gd name="T3" fmla="*/ 454 h 895"/>
                <a:gd name="T4" fmla="*/ 776 w 5799"/>
                <a:gd name="T5" fmla="*/ 0 h 895"/>
                <a:gd name="T6" fmla="*/ 2496 w 5799"/>
                <a:gd name="T7" fmla="*/ 0 h 895"/>
                <a:gd name="T8" fmla="*/ 2632 w 5799"/>
                <a:gd name="T9" fmla="*/ 136 h 895"/>
                <a:gd name="T10" fmla="*/ 5799 w 5799"/>
                <a:gd name="T11" fmla="*/ 136 h 895"/>
                <a:gd name="T12" fmla="*/ 5788 w 5799"/>
                <a:gd name="T13" fmla="*/ 727 h 895"/>
                <a:gd name="T14" fmla="*/ 2883 w 5799"/>
                <a:gd name="T15" fmla="*/ 708 h 895"/>
                <a:gd name="T16" fmla="*/ 2747 w 5799"/>
                <a:gd name="T17" fmla="*/ 895 h 895"/>
                <a:gd name="T18" fmla="*/ 1899 w 5799"/>
                <a:gd name="T19" fmla="*/ 895 h 895"/>
                <a:gd name="T20" fmla="*/ 168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charset="0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blurRad="63500"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8ED409-C834-E047-829E-E182E5AE49A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314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23BCA6-7F8E-1546-805F-9FC373F76B6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67955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smtClean="0">
                <a:solidFill>
                  <a:srgbClr val="003399"/>
                </a:solidFill>
                <a:latin typeface="Verdana" pitchFamily="34" charset="0"/>
                <a:cs typeface="宋体" charset="-122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2731824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6512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9829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7501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1920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8271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3930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954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25A07C-173A-6D46-BF00-16173115E0B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026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3111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1439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5230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2933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9193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4F34CD8A-4365-8241-A039-E5FCD0689B3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0206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2471654-2542-4443-AF26-3A9299E561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C9D829F6-6C0C-1C4B-90B4-37BBE29F3D6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1465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160771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5 w 5779"/>
                <a:gd name="T3" fmla="*/ 454 h 946"/>
                <a:gd name="T4" fmla="*/ 757 w 5779"/>
                <a:gd name="T5" fmla="*/ 1 h 946"/>
                <a:gd name="T6" fmla="*/ 2511 w 5779"/>
                <a:gd name="T7" fmla="*/ 0 h 946"/>
                <a:gd name="T8" fmla="*/ 2646 w 5779"/>
                <a:gd name="T9" fmla="*/ 144 h 946"/>
                <a:gd name="T10" fmla="*/ 5779 w 5779"/>
                <a:gd name="T11" fmla="*/ 137 h 946"/>
                <a:gd name="T12" fmla="*/ 5779 w 5779"/>
                <a:gd name="T13" fmla="*/ 772 h 946"/>
                <a:gd name="T14" fmla="*/ 2899 w 5779"/>
                <a:gd name="T15" fmla="*/ 765 h 946"/>
                <a:gd name="T16" fmla="*/ 2757 w 5779"/>
                <a:gd name="T17" fmla="*/ 946 h 946"/>
                <a:gd name="T18" fmla="*/ 1883 w 5779"/>
                <a:gd name="T19" fmla="*/ 946 h 946"/>
                <a:gd name="T20" fmla="*/ 166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63500" dist="77251" dir="4832261" algn="ctr" rotWithShape="0">
                <a:srgbClr val="000066">
                  <a:alpha val="1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B1E2FB"/>
                </a:solidFill>
              </a:endParaRPr>
            </a:p>
          </p:txBody>
        </p:sp>
        <p:sp>
          <p:nvSpPr>
            <p:cNvPr id="160772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9 w 5799"/>
                <a:gd name="T3" fmla="*/ 454 h 895"/>
                <a:gd name="T4" fmla="*/ 776 w 5799"/>
                <a:gd name="T5" fmla="*/ 0 h 895"/>
                <a:gd name="T6" fmla="*/ 2496 w 5799"/>
                <a:gd name="T7" fmla="*/ 0 h 895"/>
                <a:gd name="T8" fmla="*/ 2632 w 5799"/>
                <a:gd name="T9" fmla="*/ 136 h 895"/>
                <a:gd name="T10" fmla="*/ 5799 w 5799"/>
                <a:gd name="T11" fmla="*/ 136 h 895"/>
                <a:gd name="T12" fmla="*/ 5788 w 5799"/>
                <a:gd name="T13" fmla="*/ 727 h 895"/>
                <a:gd name="T14" fmla="*/ 2883 w 5799"/>
                <a:gd name="T15" fmla="*/ 708 h 895"/>
                <a:gd name="T16" fmla="*/ 2747 w 5799"/>
                <a:gd name="T17" fmla="*/ 895 h 895"/>
                <a:gd name="T18" fmla="*/ 1899 w 5799"/>
                <a:gd name="T19" fmla="*/ 895 h 895"/>
                <a:gd name="T20" fmla="*/ 168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B1E2FB"/>
                </a:solidFill>
              </a:endParaRPr>
            </a:p>
          </p:txBody>
        </p:sp>
      </p:grp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charset="0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blurRad="63500"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286535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25A07C-173A-6D46-BF00-16173115E0B7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3498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E99FAC-DF43-4743-B4BB-72B96D602ECD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7088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E99FAC-DF43-4743-B4BB-72B96D602EC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6667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7FE9D1-E5DE-0E4B-A0DD-BD08BFE0135C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548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F49C96-9730-D147-B868-505BF91BEC3D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133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B3F4F9-825B-194A-8D18-B0E6EC0C1D72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66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47FCF1-FF4D-9143-B45F-801A01C6DC7F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191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B18C31-1CAE-5C41-A113-49243FCE3243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8767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8F77EA-3420-9047-8791-DF7BE239393B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749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8ED409-C834-E047-829E-E182E5AE49AB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183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23BCA6-7F8E-1546-805F-9FC373F76B68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368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2 w 5779"/>
                <a:gd name="T3" fmla="*/ 454 h 946"/>
                <a:gd name="T4" fmla="*/ 751 w 5779"/>
                <a:gd name="T5" fmla="*/ 1 h 946"/>
                <a:gd name="T6" fmla="*/ 2493 w 5779"/>
                <a:gd name="T7" fmla="*/ 0 h 946"/>
                <a:gd name="T8" fmla="*/ 2628 w 5779"/>
                <a:gd name="T9" fmla="*/ 144 h 946"/>
                <a:gd name="T10" fmla="*/ 5737 w 5779"/>
                <a:gd name="T11" fmla="*/ 137 h 946"/>
                <a:gd name="T12" fmla="*/ 5737 w 5779"/>
                <a:gd name="T13" fmla="*/ 772 h 946"/>
                <a:gd name="T14" fmla="*/ 2878 w 5779"/>
                <a:gd name="T15" fmla="*/ 765 h 946"/>
                <a:gd name="T16" fmla="*/ 2736 w 5779"/>
                <a:gd name="T17" fmla="*/ 946 h 946"/>
                <a:gd name="T18" fmla="*/ 1868 w 5779"/>
                <a:gd name="T19" fmla="*/ 946 h 946"/>
                <a:gd name="T20" fmla="*/ 1651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b="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5 w 5799"/>
                <a:gd name="T3" fmla="*/ 454 h 895"/>
                <a:gd name="T4" fmla="*/ 768 w 5799"/>
                <a:gd name="T5" fmla="*/ 0 h 895"/>
                <a:gd name="T6" fmla="*/ 2472 w 5799"/>
                <a:gd name="T7" fmla="*/ 0 h 895"/>
                <a:gd name="T8" fmla="*/ 2608 w 5799"/>
                <a:gd name="T9" fmla="*/ 136 h 895"/>
                <a:gd name="T10" fmla="*/ 5743 w 5799"/>
                <a:gd name="T11" fmla="*/ 136 h 895"/>
                <a:gd name="T12" fmla="*/ 5732 w 5799"/>
                <a:gd name="T13" fmla="*/ 727 h 895"/>
                <a:gd name="T14" fmla="*/ 2855 w 5799"/>
                <a:gd name="T15" fmla="*/ 708 h 895"/>
                <a:gd name="T16" fmla="*/ 2719 w 5799"/>
                <a:gd name="T17" fmla="*/ 895 h 895"/>
                <a:gd name="T18" fmla="*/ 1879 w 5799"/>
                <a:gd name="T19" fmla="*/ 895 h 895"/>
                <a:gd name="T20" fmla="*/ 1665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99"/>
                <a:gd name="T40" fmla="*/ 0 h 895"/>
                <a:gd name="T41" fmla="*/ 5799 w 5799"/>
                <a:gd name="T42" fmla="*/ 895 h 8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b="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defRPr/>
            </a:pPr>
            <a:r>
              <a:rPr lang="en-US" altLang="zh-CN" sz="2000" smtClean="0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28408043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8FA7DB2-F637-B248-93A8-EA3E48032228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72BBC6AA-B276-D94A-916E-5848D8ED3C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049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7FE9D1-E5DE-0E4B-A0DD-BD08BFE0135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27943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FE19451-DEAB-DA44-9708-C623A6153BFD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C69ECA9-F1A9-3548-8492-CBDA90AD730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23881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5060891-9946-9F4A-BF5C-78D2B39CB382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EB8539E-5D17-D240-840B-2E45CA4D4CE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6024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5981D79-0526-5145-A785-281507509BF0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16DC4753-4E1E-6C43-8B92-6DE941710C4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08630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CEE4C78E-7110-2F42-B598-6E9F4724DBA2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C8E0954E-0ABE-E348-B64C-2A8A2DC6032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49582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7BAA1B7-691D-AE4A-A4DB-A5D9BE5ACB6B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F72A4205-3677-1748-A9E2-528DF3380A7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2787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7488940C-19B9-1144-87BA-055C5D54B47B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19E5654-44C8-BF4A-B4DE-27FEE2710C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66553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401535E-E2EE-604D-AD12-BF9254B9107C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8D88DF97-A078-B840-B24C-EBA6B18455F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2450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114D0CE6-1B5E-824C-BB77-B36F922EF140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FE5EBAD6-FB0C-2249-B842-B81C6E64DD3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80118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C693CFE-495B-5C4C-A06C-02FAE6C2A58E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1650C527-019A-944F-9D87-1216FFCFFD1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95896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smtClean="0">
                <a:solidFill>
                  <a:srgbClr val="003399"/>
                </a:solidFill>
                <a:latin typeface="Verdana" pitchFamily="34" charset="0"/>
                <a:cs typeface="宋体" charset="-122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59177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F49C96-9730-D147-B868-505BF91BEC3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11270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80004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6099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3768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7090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53143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97739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275381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0513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197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9464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B3F4F9-825B-194A-8D18-B0E6EC0C1D7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89915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99971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45833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160771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5 w 5779"/>
                <a:gd name="T3" fmla="*/ 454 h 946"/>
                <a:gd name="T4" fmla="*/ 757 w 5779"/>
                <a:gd name="T5" fmla="*/ 1 h 946"/>
                <a:gd name="T6" fmla="*/ 2511 w 5779"/>
                <a:gd name="T7" fmla="*/ 0 h 946"/>
                <a:gd name="T8" fmla="*/ 2646 w 5779"/>
                <a:gd name="T9" fmla="*/ 144 h 946"/>
                <a:gd name="T10" fmla="*/ 5779 w 5779"/>
                <a:gd name="T11" fmla="*/ 137 h 946"/>
                <a:gd name="T12" fmla="*/ 5779 w 5779"/>
                <a:gd name="T13" fmla="*/ 772 h 946"/>
                <a:gd name="T14" fmla="*/ 2899 w 5779"/>
                <a:gd name="T15" fmla="*/ 765 h 946"/>
                <a:gd name="T16" fmla="*/ 2757 w 5779"/>
                <a:gd name="T17" fmla="*/ 946 h 946"/>
                <a:gd name="T18" fmla="*/ 1883 w 5779"/>
                <a:gd name="T19" fmla="*/ 946 h 946"/>
                <a:gd name="T20" fmla="*/ 166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63500" dist="77251" dir="4832261" algn="ctr" rotWithShape="0">
                <a:srgbClr val="000066">
                  <a:alpha val="1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B1E2FB"/>
                </a:solidFill>
              </a:endParaRPr>
            </a:p>
          </p:txBody>
        </p:sp>
        <p:sp>
          <p:nvSpPr>
            <p:cNvPr id="160772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9 w 5799"/>
                <a:gd name="T3" fmla="*/ 454 h 895"/>
                <a:gd name="T4" fmla="*/ 776 w 5799"/>
                <a:gd name="T5" fmla="*/ 0 h 895"/>
                <a:gd name="T6" fmla="*/ 2496 w 5799"/>
                <a:gd name="T7" fmla="*/ 0 h 895"/>
                <a:gd name="T8" fmla="*/ 2632 w 5799"/>
                <a:gd name="T9" fmla="*/ 136 h 895"/>
                <a:gd name="T10" fmla="*/ 5799 w 5799"/>
                <a:gd name="T11" fmla="*/ 136 h 895"/>
                <a:gd name="T12" fmla="*/ 5788 w 5799"/>
                <a:gd name="T13" fmla="*/ 727 h 895"/>
                <a:gd name="T14" fmla="*/ 2883 w 5799"/>
                <a:gd name="T15" fmla="*/ 708 h 895"/>
                <a:gd name="T16" fmla="*/ 2747 w 5799"/>
                <a:gd name="T17" fmla="*/ 895 h 895"/>
                <a:gd name="T18" fmla="*/ 1899 w 5799"/>
                <a:gd name="T19" fmla="*/ 895 h 895"/>
                <a:gd name="T20" fmla="*/ 168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B1E2FB"/>
                </a:solidFill>
              </a:endParaRPr>
            </a:p>
          </p:txBody>
        </p:sp>
      </p:grp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charset="0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blurRad="63500"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196221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25A07C-173A-6D46-BF00-16173115E0B7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0372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E99FAC-DF43-4743-B4BB-72B96D602ECD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21070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7FE9D1-E5DE-0E4B-A0DD-BD08BFE0135C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59358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F49C96-9730-D147-B868-505BF91BEC3D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54578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B3F4F9-825B-194A-8D18-B0E6EC0C1D72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2525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47FCF1-FF4D-9143-B45F-801A01C6DC7F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6192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B18C31-1CAE-5C41-A113-49243FCE3243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657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47FCF1-FF4D-9143-B45F-801A01C6DC7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18862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8F77EA-3420-9047-8791-DF7BE239393B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89363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8ED409-C834-E047-829E-E182E5AE49AB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08124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23BCA6-7F8E-1546-805F-9FC373F76B68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8075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4449562A-F31F-AE43-9978-7C8DB9E639B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79121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2470BAD-9019-AB4F-86B9-F941C7C00087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8F6F1322-7AD6-F944-8420-AF56BC9DC0B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3116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2 w 5779"/>
                <a:gd name="T3" fmla="*/ 454 h 946"/>
                <a:gd name="T4" fmla="*/ 751 w 5779"/>
                <a:gd name="T5" fmla="*/ 1 h 946"/>
                <a:gd name="T6" fmla="*/ 2493 w 5779"/>
                <a:gd name="T7" fmla="*/ 0 h 946"/>
                <a:gd name="T8" fmla="*/ 2628 w 5779"/>
                <a:gd name="T9" fmla="*/ 144 h 946"/>
                <a:gd name="T10" fmla="*/ 5737 w 5779"/>
                <a:gd name="T11" fmla="*/ 137 h 946"/>
                <a:gd name="T12" fmla="*/ 5737 w 5779"/>
                <a:gd name="T13" fmla="*/ 772 h 946"/>
                <a:gd name="T14" fmla="*/ 2878 w 5779"/>
                <a:gd name="T15" fmla="*/ 765 h 946"/>
                <a:gd name="T16" fmla="*/ 2736 w 5779"/>
                <a:gd name="T17" fmla="*/ 946 h 946"/>
                <a:gd name="T18" fmla="*/ 1868 w 5779"/>
                <a:gd name="T19" fmla="*/ 946 h 946"/>
                <a:gd name="T20" fmla="*/ 1651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b="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5 w 5799"/>
                <a:gd name="T3" fmla="*/ 454 h 895"/>
                <a:gd name="T4" fmla="*/ 768 w 5799"/>
                <a:gd name="T5" fmla="*/ 0 h 895"/>
                <a:gd name="T6" fmla="*/ 2472 w 5799"/>
                <a:gd name="T7" fmla="*/ 0 h 895"/>
                <a:gd name="T8" fmla="*/ 2608 w 5799"/>
                <a:gd name="T9" fmla="*/ 136 h 895"/>
                <a:gd name="T10" fmla="*/ 5743 w 5799"/>
                <a:gd name="T11" fmla="*/ 136 h 895"/>
                <a:gd name="T12" fmla="*/ 5732 w 5799"/>
                <a:gd name="T13" fmla="*/ 727 h 895"/>
                <a:gd name="T14" fmla="*/ 2855 w 5799"/>
                <a:gd name="T15" fmla="*/ 708 h 895"/>
                <a:gd name="T16" fmla="*/ 2719 w 5799"/>
                <a:gd name="T17" fmla="*/ 895 h 895"/>
                <a:gd name="T18" fmla="*/ 1879 w 5799"/>
                <a:gd name="T19" fmla="*/ 895 h 895"/>
                <a:gd name="T20" fmla="*/ 1665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99"/>
                <a:gd name="T40" fmla="*/ 0 h 895"/>
                <a:gd name="T41" fmla="*/ 5799 w 5799"/>
                <a:gd name="T42" fmla="*/ 895 h 8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b="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defRPr/>
            </a:pPr>
            <a:r>
              <a:rPr lang="en-US" altLang="zh-CN" sz="2000" smtClean="0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13257030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ACC2329E-6BC2-DA48-9F60-B9D41AFCC473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AE02FBD-1D3F-8D4F-98E6-0DA3D6F3607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98992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9B1BF08-5BAF-FB4A-BD62-251677C3DB10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C42EC30-240C-C541-BC68-992E395741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46106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F4541BB-82E1-194C-B27A-FBB57079384A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F0621F2-AC7A-324B-B6D4-158C91A7F52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69715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074D0DC-C7F2-854B-AE68-66C1B0419825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F2367FC-D7A6-7B44-9842-84AAE64CAB2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5085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B18C31-1CAE-5C41-A113-49243FCE324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17948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9C738EE-BE19-EA42-BF6F-5EC037C3095A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5DB882C-CE31-5F40-A252-8560B1A2C6B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76416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BCBAA3A-4254-BE49-819F-9A6063E6DB16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8B774888-21A3-5F45-9B4B-887010B09D1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54605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C18B807-9C36-C042-A73A-41DCC0CB7EBA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B36DBE6-3C57-6647-8A93-5AD0E3D211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56974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7B3D92A-CE77-E846-82C4-8F438FF2556C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0D467CA-7877-0D49-9D9D-2B2AE623CA6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72907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F8457E67-340E-8449-800D-BCDCC77C3406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FB1FCDD-1D7E-8643-BDD8-55C82D2DCF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09392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8AB97DC-251C-124A-90FE-E4306E9BC55E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841BE4E-39CD-1047-84F8-684F7175BA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84095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smtClean="0">
                <a:solidFill>
                  <a:srgbClr val="003399"/>
                </a:solidFill>
                <a:latin typeface="Verdana" pitchFamily="34" charset="0"/>
                <a:cs typeface="宋体" charset="-122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7881675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77939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39281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0081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8F77EA-3420-9047-8791-DF7BE239393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791487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95509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3549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45644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34639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13879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12782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63217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905037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9/30/14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2397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98.xml"/><Relationship Id="rId14" Type="http://schemas.openxmlformats.org/officeDocument/2006/relationships/theme" Target="../theme/theme10.xml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1.xml"/><Relationship Id="rId14" Type="http://schemas.openxmlformats.org/officeDocument/2006/relationships/theme" Target="../theme/theme6.xml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j-lt"/>
              </a:defRPr>
            </a:lvl1pPr>
          </a:lstStyle>
          <a:p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+mj-lt"/>
              </a:defRPr>
            </a:lvl1pPr>
          </a:lstStyle>
          <a:p>
            <a:fld id="{7B7E0093-E7B9-D543-8DCD-A9C4E62F872C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59755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 b="0">
                <a:solidFill>
                  <a:srgbClr val="B1E2FB"/>
                </a:solidFill>
                <a:ea typeface="宋体" charset="-122"/>
                <a:cs typeface="宋体" charset="-122"/>
              </a:rPr>
              <a:pPr>
                <a:defRPr/>
              </a:pPr>
              <a:t>9/30/14</a:t>
            </a:fld>
            <a:endParaRPr lang="en-US" altLang="zh-CN" b="0">
              <a:solidFill>
                <a:srgbClr val="B1E2FB"/>
              </a:solidFill>
              <a:ea typeface="宋体" charset="-122"/>
              <a:cs typeface="宋体" charset="-122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 algn="ctr">
              <a:defRPr/>
            </a:pPr>
            <a:fld id="{5AAFC56E-8D82-3D4F-A835-69AE0168CA65}" type="slidenum">
              <a:rPr lang="en-US" altLang="zh-CN" b="0">
                <a:ea typeface="宋体" charset="-122"/>
                <a:cs typeface="宋体" charset="-122"/>
              </a:rPr>
              <a:pPr algn="ctr">
                <a:defRPr/>
              </a:pPr>
              <a:t>‹#›</a:t>
            </a:fld>
            <a:endParaRPr lang="en-US" altLang="zh-CN" b="0">
              <a:ea typeface="宋体" charset="-122"/>
              <a:cs typeface="宋体" charset="-122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20723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 b="0">
                <a:solidFill>
                  <a:srgbClr val="B1E2FB"/>
                </a:solidFill>
                <a:ea typeface="宋体" charset="-122"/>
                <a:cs typeface="宋体" charset="-122"/>
              </a:rPr>
              <a:pPr>
                <a:defRPr/>
              </a:pPr>
              <a:t>9/30/14</a:t>
            </a:fld>
            <a:endParaRPr lang="en-US" altLang="zh-CN" b="0">
              <a:solidFill>
                <a:srgbClr val="B1E2FB"/>
              </a:solidFill>
              <a:ea typeface="宋体" charset="-122"/>
              <a:cs typeface="宋体" charset="-122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 algn="ctr">
              <a:defRPr/>
            </a:pPr>
            <a:fld id="{5AAFC56E-8D82-3D4F-A835-69AE0168CA65}" type="slidenum">
              <a:rPr lang="en-US" altLang="zh-CN" b="0">
                <a:ea typeface="宋体" charset="-122"/>
                <a:cs typeface="宋体" charset="-122"/>
              </a:rPr>
              <a:pPr algn="ctr">
                <a:defRPr/>
              </a:pPr>
              <a:t>‹#›</a:t>
            </a:fld>
            <a:endParaRPr lang="en-US" altLang="zh-CN" b="0">
              <a:ea typeface="宋体" charset="-122"/>
              <a:cs typeface="宋体" charset="-122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65211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EDB5A5D7-0735-2044-B307-EC1F3AD8BD2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536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5366" name="Picture 11" descr="logo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9566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j-lt"/>
              </a:defRPr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+mj-lt"/>
              </a:defRPr>
            </a:lvl1pPr>
          </a:lstStyle>
          <a:p>
            <a:fld id="{7B7E0093-E7B9-D543-8DCD-A9C4E62F872C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59755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34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576D6A6B-8EFE-A44E-8E4D-BABA252BD4DA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919361FE-C5FD-FA40-BD11-4668B649B13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32773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32774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2384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 b="0">
                <a:solidFill>
                  <a:srgbClr val="B1E2FB"/>
                </a:solidFill>
                <a:ea typeface="宋体" charset="-122"/>
                <a:cs typeface="宋体" charset="-122"/>
              </a:rPr>
              <a:pPr>
                <a:defRPr/>
              </a:pPr>
              <a:t>9/30/14</a:t>
            </a:fld>
            <a:endParaRPr lang="en-US" altLang="zh-CN" b="0">
              <a:solidFill>
                <a:srgbClr val="B1E2FB"/>
              </a:solidFill>
              <a:ea typeface="宋体" charset="-122"/>
              <a:cs typeface="宋体" charset="-122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 algn="ctr">
              <a:defRPr/>
            </a:pPr>
            <a:fld id="{5AAFC56E-8D82-3D4F-A835-69AE0168CA65}" type="slidenum">
              <a:rPr lang="en-US" altLang="zh-CN" b="0">
                <a:ea typeface="宋体" charset="-122"/>
                <a:cs typeface="宋体" charset="-122"/>
              </a:rPr>
              <a:pPr algn="ctr">
                <a:defRPr/>
              </a:pPr>
              <a:t>‹#›</a:t>
            </a:fld>
            <a:endParaRPr lang="en-US" altLang="zh-CN" b="0">
              <a:ea typeface="宋体" charset="-122"/>
              <a:cs typeface="宋体" charset="-122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74386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j-lt"/>
              </a:defRPr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+mj-lt"/>
              </a:defRPr>
            </a:lvl1pPr>
          </a:lstStyle>
          <a:p>
            <a:fld id="{7B7E0093-E7B9-D543-8DCD-A9C4E62F872C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59755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8223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01A54AE2-3D22-C34D-9B0D-6C711578AE3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536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5366" name="Picture 11" descr="logo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7124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9" r:id="rId1"/>
    <p:sldLayoutId id="2147483750" r:id="rId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43627AE8-4B25-0C46-96E7-6BBA7D5825CA}" type="datetime1">
              <a:rPr lang="zh-CN" altLang="en-US"/>
              <a:pPr>
                <a:defRPr/>
              </a:pPr>
              <a:t>9/30/14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C2124684-0B03-DF4D-A22C-13104DFD341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4506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45062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3431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microsoft.com/office/2007/relationships/hdphoto" Target="../media/hdphoto1.wdp"/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718.wav" TargetMode="External"/><Relationship Id="rId2" Type="http://schemas.openxmlformats.org/officeDocument/2006/relationships/audio" Target="file:///F:\Course_Part1_Voice_100506\Course_Data_Process_of_R718.wa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718.wav" TargetMode="External"/><Relationship Id="rId2" Type="http://schemas.openxmlformats.org/officeDocument/2006/relationships/audio" Target="file:///F:\Course_Part1_Voice_100506\Course_Data_Process_of_R718.wa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20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4.xml"/><Relationship Id="rId6" Type="http://schemas.openxmlformats.org/officeDocument/2006/relationships/image" Target="../media/image20.png"/><Relationship Id="rId7" Type="http://schemas.openxmlformats.org/officeDocument/2006/relationships/image" Target="../media/image11.png"/><Relationship Id="rId1" Type="http://schemas.openxmlformats.org/officeDocument/2006/relationships/tags" Target="../tags/tag10.xml"/><Relationship Id="rId2" Type="http://schemas.microsoft.com/office/2007/relationships/media" Target="file:///F:\Course_Part1_Voice_100506\Course_Data_Process_of_R820.wa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718.wav" TargetMode="External"/><Relationship Id="rId2" Type="http://schemas.openxmlformats.org/officeDocument/2006/relationships/audio" Target="file:///F:\Course_Part1_Voice_100506\Course_Data_Process_of_R718.wa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20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6.xml"/><Relationship Id="rId6" Type="http://schemas.openxmlformats.org/officeDocument/2006/relationships/image" Target="../media/image21.png"/><Relationship Id="rId7" Type="http://schemas.openxmlformats.org/officeDocument/2006/relationships/image" Target="../media/image20.png"/><Relationship Id="rId8" Type="http://schemas.openxmlformats.org/officeDocument/2006/relationships/image" Target="../media/image11.png"/><Relationship Id="rId1" Type="http://schemas.openxmlformats.org/officeDocument/2006/relationships/tags" Target="../tags/tag11.xml"/><Relationship Id="rId2" Type="http://schemas.microsoft.com/office/2007/relationships/media" Target="file:///F:\Course_Part1_Voice_100506\Course_Data_Process_of_R820.wa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718.wav" TargetMode="External"/><Relationship Id="rId2" Type="http://schemas.openxmlformats.org/officeDocument/2006/relationships/audio" Target="file:///F:\Course_Part1_Voice_100506\Course_Data_Process_of_R718.wa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729.wav" TargetMode="External"/><Relationship Id="rId2" Type="http://schemas.openxmlformats.org/officeDocument/2006/relationships/audio" Target="file:///F:\Course_Part1_Voice_100506\Course_Data_Process_of_R729.wa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728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9.xml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11.png"/><Relationship Id="rId1" Type="http://schemas.openxmlformats.org/officeDocument/2006/relationships/tags" Target="../tags/tag12.xml"/><Relationship Id="rId2" Type="http://schemas.microsoft.com/office/2007/relationships/media" Target="file:///F:\Course_Part1_Voice_100506\Course_Data_Process_of_R728.wa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469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6.png"/><Relationship Id="rId7" Type="http://schemas.openxmlformats.org/officeDocument/2006/relationships/image" Target="../media/image11.png"/><Relationship Id="rId1" Type="http://schemas.openxmlformats.org/officeDocument/2006/relationships/tags" Target="../tags/tag1.xml"/><Relationship Id="rId2" Type="http://schemas.microsoft.com/office/2007/relationships/media" Target="file:///F:\Course_Part1_Voice_100506\Course_Data_Process_of_R469.wav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24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0.xml"/><Relationship Id="rId6" Type="http://schemas.openxmlformats.org/officeDocument/2006/relationships/image" Target="../media/image21.png"/><Relationship Id="rId7" Type="http://schemas.openxmlformats.org/officeDocument/2006/relationships/image" Target="../media/image11.png"/><Relationship Id="rId1" Type="http://schemas.openxmlformats.org/officeDocument/2006/relationships/tags" Target="../tags/tag13.xml"/><Relationship Id="rId2" Type="http://schemas.microsoft.com/office/2007/relationships/media" Target="file:///F:\Course_Part1_Voice_100506\Course_Data_Process_of_R824.wa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718.wav" TargetMode="External"/><Relationship Id="rId2" Type="http://schemas.openxmlformats.org/officeDocument/2006/relationships/audio" Target="file:///F:\Course_Part1_Voice_100506\Course_Data_Process_of_R718.wa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730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2.xml"/><Relationship Id="rId6" Type="http://schemas.openxmlformats.org/officeDocument/2006/relationships/image" Target="../media/image26.png"/><Relationship Id="rId7" Type="http://schemas.openxmlformats.org/officeDocument/2006/relationships/image" Target="../media/image11.png"/><Relationship Id="rId1" Type="http://schemas.openxmlformats.org/officeDocument/2006/relationships/tags" Target="../tags/tag14.xml"/><Relationship Id="rId2" Type="http://schemas.microsoft.com/office/2007/relationships/media" Target="file:///F:\Course_Part1_Voice_100506\Course_Data_Process_of_R730.wa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20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3.xml"/><Relationship Id="rId6" Type="http://schemas.openxmlformats.org/officeDocument/2006/relationships/image" Target="../media/image21.png"/><Relationship Id="rId7" Type="http://schemas.openxmlformats.org/officeDocument/2006/relationships/image" Target="../media/image20.png"/><Relationship Id="rId8" Type="http://schemas.openxmlformats.org/officeDocument/2006/relationships/image" Target="../media/image11.png"/><Relationship Id="rId1" Type="http://schemas.openxmlformats.org/officeDocument/2006/relationships/tags" Target="../tags/tag15.xml"/><Relationship Id="rId2" Type="http://schemas.microsoft.com/office/2007/relationships/media" Target="file:///F:\Course_Part1_Voice_100506\Course_Data_Process_of_R820.wav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48.wav" TargetMode="External"/><Relationship Id="rId4" Type="http://schemas.openxmlformats.org/officeDocument/2006/relationships/slideLayout" Target="../slideLayouts/slideLayout39.xml"/><Relationship Id="rId5" Type="http://schemas.openxmlformats.org/officeDocument/2006/relationships/notesSlide" Target="../notesSlides/notesSlide24.xml"/><Relationship Id="rId6" Type="http://schemas.openxmlformats.org/officeDocument/2006/relationships/image" Target="../media/image11.png"/><Relationship Id="rId1" Type="http://schemas.openxmlformats.org/officeDocument/2006/relationships/tags" Target="../tags/tag16.xml"/><Relationship Id="rId2" Type="http://schemas.microsoft.com/office/2007/relationships/media" Target="file:///F:\Course_Data_Process_of_Rest_fMRI_Part3_DPARSFA_V2_2_Voice_130425\Course_Data_Process_of_R1548.wav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27.png"/><Relationship Id="rId6" Type="http://schemas.openxmlformats.org/officeDocument/2006/relationships/image" Target="../media/image11.png"/><Relationship Id="rId1" Type="http://schemas.microsoft.com/office/2007/relationships/media" Target="file:///F:\Course_Data_Process_of_Rest_fMRI_Part3_DPARSFA_V2_2_Voice_130425\Course_Data_Process_of_R1616.wav" TargetMode="External"/><Relationship Id="rId2" Type="http://schemas.openxmlformats.org/officeDocument/2006/relationships/audio" Target="file:///F:\Course_Data_Process_of_Rest_fMRI_Part3_DPARSFA_V2_2_Voice_130425\Course_Data_Process_of_R1616.wa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49.wav" TargetMode="External"/><Relationship Id="rId4" Type="http://schemas.openxmlformats.org/officeDocument/2006/relationships/slideLayout" Target="../slideLayouts/slideLayout39.xml"/><Relationship Id="rId5" Type="http://schemas.openxmlformats.org/officeDocument/2006/relationships/notesSlide" Target="../notesSlides/notesSlide26.xml"/><Relationship Id="rId6" Type="http://schemas.openxmlformats.org/officeDocument/2006/relationships/image" Target="../media/image11.png"/><Relationship Id="rId1" Type="http://schemas.openxmlformats.org/officeDocument/2006/relationships/tags" Target="../tags/tag17.xml"/><Relationship Id="rId2" Type="http://schemas.microsoft.com/office/2007/relationships/media" Target="file:///F:\Course_Data_Process_of_Rest_fMRI_Part3_DPARSFA_V2_2_Voice_130425\Course_Data_Process_of_R1549.wa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620.wav" TargetMode="External"/><Relationship Id="rId4" Type="http://schemas.openxmlformats.org/officeDocument/2006/relationships/slideLayout" Target="../slideLayouts/slideLayout39.xml"/><Relationship Id="rId5" Type="http://schemas.openxmlformats.org/officeDocument/2006/relationships/notesSlide" Target="../notesSlides/notesSlide27.xml"/><Relationship Id="rId6" Type="http://schemas.openxmlformats.org/officeDocument/2006/relationships/image" Target="../media/image11.png"/><Relationship Id="rId1" Type="http://schemas.openxmlformats.org/officeDocument/2006/relationships/tags" Target="../tags/tag18.xml"/><Relationship Id="rId2" Type="http://schemas.microsoft.com/office/2007/relationships/media" Target="file:///F:\Course_Data_Process_of_Rest_fMRI_Part3_DPARSFA_V2_2_Voice_130425\Course_Data_Process_of_R1620.wav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28.jpeg"/><Relationship Id="rId6" Type="http://schemas.openxmlformats.org/officeDocument/2006/relationships/image" Target="../media/image11.png"/><Relationship Id="rId1" Type="http://schemas.microsoft.com/office/2007/relationships/media" Target="file:///F:\Course_Data_Process_of_Rest_fMRI_Part3_DPARSFA_V2_2_Voice_130425\Course_Data_Process_of_R1544.wav" TargetMode="External"/><Relationship Id="rId2" Type="http://schemas.openxmlformats.org/officeDocument/2006/relationships/audio" Target="file:///F:\Course_Data_Process_of_Rest_fMRI_Part3_DPARSFA_V2_2_Voice_130425\Course_Data_Process_of_R1544.wav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50.wav" TargetMode="External"/><Relationship Id="rId4" Type="http://schemas.openxmlformats.org/officeDocument/2006/relationships/slideLayout" Target="../slideLayouts/slideLayout39.xml"/><Relationship Id="rId5" Type="http://schemas.openxmlformats.org/officeDocument/2006/relationships/notesSlide" Target="../notesSlides/notesSlide29.xml"/><Relationship Id="rId6" Type="http://schemas.openxmlformats.org/officeDocument/2006/relationships/image" Target="../media/image29.png"/><Relationship Id="rId7" Type="http://schemas.openxmlformats.org/officeDocument/2006/relationships/image" Target="../media/image11.png"/><Relationship Id="rId1" Type="http://schemas.openxmlformats.org/officeDocument/2006/relationships/tags" Target="../tags/tag19.xml"/><Relationship Id="rId2" Type="http://schemas.microsoft.com/office/2007/relationships/media" Target="file:///F:\Course_Data_Process_of_Rest_fMRI_Part3_DPARSFA_V2_2_Voice_130425\Course_Data_Process_of_R1550.wa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469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6.png"/><Relationship Id="rId7" Type="http://schemas.openxmlformats.org/officeDocument/2006/relationships/image" Target="../media/image11.png"/><Relationship Id="rId1" Type="http://schemas.openxmlformats.org/officeDocument/2006/relationships/tags" Target="../tags/tag2.xml"/><Relationship Id="rId2" Type="http://schemas.microsoft.com/office/2007/relationships/media" Target="file:///F:\Course_Part1_Voice_100506\Course_Data_Process_of_R469.wav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notesSlide" Target="../notesSlides/notesSlide30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718.wav" TargetMode="External"/><Relationship Id="rId2" Type="http://schemas.openxmlformats.org/officeDocument/2006/relationships/audio" Target="file:///F:\Course_Part1_Voice_100506\Course_Data_Process_of_R718.wa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732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1.xml"/><Relationship Id="rId6" Type="http://schemas.openxmlformats.org/officeDocument/2006/relationships/image" Target="../media/image30.png"/><Relationship Id="rId7" Type="http://schemas.openxmlformats.org/officeDocument/2006/relationships/image" Target="../media/image11.png"/><Relationship Id="rId1" Type="http://schemas.openxmlformats.org/officeDocument/2006/relationships/tags" Target="../tags/tag20.xml"/><Relationship Id="rId2" Type="http://schemas.microsoft.com/office/2007/relationships/media" Target="file:///F:\Course_Part1_Voice_100506\Course_Data_Process_of_R732.wav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02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2.xml"/><Relationship Id="rId6" Type="http://schemas.openxmlformats.org/officeDocument/2006/relationships/image" Target="../media/image11.png"/><Relationship Id="rId1" Type="http://schemas.openxmlformats.org/officeDocument/2006/relationships/tags" Target="../tags/tag21.xml"/><Relationship Id="rId2" Type="http://schemas.microsoft.com/office/2007/relationships/media" Target="file:///F:\Course_Part1_Voice_100506\Course_Data_Process_of_R802.wa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02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3.xml"/><Relationship Id="rId6" Type="http://schemas.openxmlformats.org/officeDocument/2006/relationships/image" Target="../media/image11.png"/><Relationship Id="rId1" Type="http://schemas.openxmlformats.org/officeDocument/2006/relationships/tags" Target="../tags/tag22.xml"/><Relationship Id="rId2" Type="http://schemas.microsoft.com/office/2007/relationships/media" Target="file:///F:\Course_Part1_Voice_100506\Course_Data_Process_of_R802.wav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20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4.xml"/><Relationship Id="rId6" Type="http://schemas.openxmlformats.org/officeDocument/2006/relationships/image" Target="../media/image21.png"/><Relationship Id="rId7" Type="http://schemas.openxmlformats.org/officeDocument/2006/relationships/image" Target="../media/image20.png"/><Relationship Id="rId8" Type="http://schemas.openxmlformats.org/officeDocument/2006/relationships/image" Target="../media/image11.png"/><Relationship Id="rId1" Type="http://schemas.openxmlformats.org/officeDocument/2006/relationships/tags" Target="../tags/tag23.xml"/><Relationship Id="rId2" Type="http://schemas.microsoft.com/office/2007/relationships/media" Target="file:///F:\Course_Part1_Voice_100506\Course_Data_Process_of_R820.wa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02.wav" TargetMode="External"/><Relationship Id="rId4" Type="http://schemas.openxmlformats.org/officeDocument/2006/relationships/slideLayout" Target="../slideLayouts/slideLayout63.xml"/><Relationship Id="rId5" Type="http://schemas.openxmlformats.org/officeDocument/2006/relationships/notesSlide" Target="../notesSlides/notesSlide35.xml"/><Relationship Id="rId6" Type="http://schemas.openxmlformats.org/officeDocument/2006/relationships/image" Target="../media/image11.png"/><Relationship Id="rId1" Type="http://schemas.openxmlformats.org/officeDocument/2006/relationships/tags" Target="../tags/tag24.xml"/><Relationship Id="rId2" Type="http://schemas.microsoft.com/office/2007/relationships/media" Target="file:///F:\Course_Part1_Voice_100506\Course_Data_Process_of_R802.wav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02.wav" TargetMode="External"/><Relationship Id="rId4" Type="http://schemas.openxmlformats.org/officeDocument/2006/relationships/slideLayout" Target="../slideLayouts/slideLayout63.xml"/><Relationship Id="rId5" Type="http://schemas.openxmlformats.org/officeDocument/2006/relationships/notesSlide" Target="../notesSlides/notesSlide36.xml"/><Relationship Id="rId6" Type="http://schemas.openxmlformats.org/officeDocument/2006/relationships/image" Target="../media/image11.png"/><Relationship Id="rId1" Type="http://schemas.openxmlformats.org/officeDocument/2006/relationships/tags" Target="../tags/tag25.xml"/><Relationship Id="rId2" Type="http://schemas.microsoft.com/office/2007/relationships/media" Target="file:///F:\Course_Part1_Voice_100506\Course_Data_Process_of_R802.wav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20.wav" TargetMode="External"/><Relationship Id="rId4" Type="http://schemas.openxmlformats.org/officeDocument/2006/relationships/slideLayout" Target="../slideLayouts/slideLayout63.xml"/><Relationship Id="rId5" Type="http://schemas.openxmlformats.org/officeDocument/2006/relationships/notesSlide" Target="../notesSlides/notesSlide37.xml"/><Relationship Id="rId6" Type="http://schemas.openxmlformats.org/officeDocument/2006/relationships/image" Target="../media/image31.png"/><Relationship Id="rId7" Type="http://schemas.openxmlformats.org/officeDocument/2006/relationships/image" Target="../media/image11.png"/><Relationship Id="rId1" Type="http://schemas.openxmlformats.org/officeDocument/2006/relationships/tags" Target="../tags/tag26.xml"/><Relationship Id="rId2" Type="http://schemas.microsoft.com/office/2007/relationships/media" Target="file:///F:\Course_Part1_Voice_100506\Course_Data_Process_of_R820.wav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02.wav" TargetMode="External"/><Relationship Id="rId4" Type="http://schemas.openxmlformats.org/officeDocument/2006/relationships/slideLayout" Target="../slideLayouts/slideLayout63.xml"/><Relationship Id="rId5" Type="http://schemas.openxmlformats.org/officeDocument/2006/relationships/notesSlide" Target="../notesSlides/notesSlide38.xml"/><Relationship Id="rId6" Type="http://schemas.openxmlformats.org/officeDocument/2006/relationships/image" Target="../media/image11.png"/><Relationship Id="rId1" Type="http://schemas.openxmlformats.org/officeDocument/2006/relationships/tags" Target="../tags/tag27.xml"/><Relationship Id="rId2" Type="http://schemas.microsoft.com/office/2007/relationships/media" Target="file:///F:\Course_Part1_Voice_100506\Course_Data_Process_of_R802.wav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02.wav" TargetMode="External"/><Relationship Id="rId4" Type="http://schemas.openxmlformats.org/officeDocument/2006/relationships/slideLayout" Target="../slideLayouts/slideLayout63.xml"/><Relationship Id="rId5" Type="http://schemas.openxmlformats.org/officeDocument/2006/relationships/notesSlide" Target="../notesSlides/notesSlide39.xml"/><Relationship Id="rId6" Type="http://schemas.openxmlformats.org/officeDocument/2006/relationships/image" Target="../media/image11.png"/><Relationship Id="rId1" Type="http://schemas.openxmlformats.org/officeDocument/2006/relationships/tags" Target="../tags/tag28.xml"/><Relationship Id="rId2" Type="http://schemas.microsoft.com/office/2007/relationships/media" Target="file:///F:\Course_Part1_Voice_100506\Course_Data_Process_of_R802.wav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20.wav" TargetMode="External"/><Relationship Id="rId4" Type="http://schemas.openxmlformats.org/officeDocument/2006/relationships/slideLayout" Target="../slideLayouts/slideLayout63.xml"/><Relationship Id="rId5" Type="http://schemas.openxmlformats.org/officeDocument/2006/relationships/notesSlide" Target="../notesSlides/notesSlide40.xml"/><Relationship Id="rId6" Type="http://schemas.openxmlformats.org/officeDocument/2006/relationships/image" Target="../media/image31.png"/><Relationship Id="rId7" Type="http://schemas.openxmlformats.org/officeDocument/2006/relationships/image" Target="../media/image11.png"/><Relationship Id="rId1" Type="http://schemas.openxmlformats.org/officeDocument/2006/relationships/tags" Target="../tags/tag29.xml"/><Relationship Id="rId2" Type="http://schemas.microsoft.com/office/2007/relationships/media" Target="file:///F:\Course_Part1_Voice_100506\Course_Data_Process_of_R820.wav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31.pn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88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2.xml"/><Relationship Id="rId6" Type="http://schemas.openxmlformats.org/officeDocument/2006/relationships/image" Target="../media/image32.png"/><Relationship Id="rId7" Type="http://schemas.openxmlformats.org/officeDocument/2006/relationships/image" Target="../media/image11.png"/><Relationship Id="rId1" Type="http://schemas.openxmlformats.org/officeDocument/2006/relationships/tags" Target="../tags/tag31.xml"/><Relationship Id="rId2" Type="http://schemas.microsoft.com/office/2007/relationships/media" Target="file:///F:\Course_Part1_Voice_100506\Course_Data_Process_of_R888.wav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11.png"/><Relationship Id="rId1" Type="http://schemas.openxmlformats.org/officeDocument/2006/relationships/tags" Target="../tags/tag33.xml"/><Relationship Id="rId2" Type="http://schemas.microsoft.com/office/2007/relationships/media" Target="file:///F:\Course_Data_Process_of_Rest_fMRI_Part3_DPARSFA_V2_2_Voice_130425\Course_Data_Process_of_R1518.wav" TargetMode="External"/><Relationship Id="rId3" Type="http://schemas.openxmlformats.org/officeDocument/2006/relationships/audio" Target="file:///F:\Course_Data_Process_of_Rest_fMRI_Part3_DPARSFA_V2_2_Voice_130425\Course_Data_Process_of_R1518.wav" TargetMode="External"/><Relationship Id="rId4" Type="http://schemas.openxmlformats.org/officeDocument/2006/relationships/slideLayout" Target="../slideLayouts/slideLayout73.xml"/><Relationship Id="rId5" Type="http://schemas.openxmlformats.org/officeDocument/2006/relationships/notesSlide" Target="../notesSlides/notesSlide44.xml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46.png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image" Target="../media/image47.png"/><Relationship Id="rId1" Type="http://schemas.openxmlformats.org/officeDocument/2006/relationships/tags" Target="../tags/tag35.xml"/><Relationship Id="rId2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image" Target="../media/image46.png"/><Relationship Id="rId5" Type="http://schemas.openxmlformats.org/officeDocument/2006/relationships/image" Target="../media/image48.png"/><Relationship Id="rId1" Type="http://schemas.openxmlformats.org/officeDocument/2006/relationships/tags" Target="../tags/tag36.xml"/><Relationship Id="rId2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tags" Target="../tags/tag37.xml"/><Relationship Id="rId2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3.jpeg"/><Relationship Id="rId5" Type="http://schemas.openxmlformats.org/officeDocument/2006/relationships/image" Target="../media/image8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9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718.wav" TargetMode="External"/><Relationship Id="rId2" Type="http://schemas.openxmlformats.org/officeDocument/2006/relationships/audio" Target="file:///F:\Course_Part1_Voice_100506\Course_Data_Process_of_R718.wav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0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736.wav" TargetMode="External"/><Relationship Id="rId2" Type="http://schemas.openxmlformats.org/officeDocument/2006/relationships/audio" Target="file:///F:\Course_Part1_Voice_100506\Course_Data_Process_of_R736.wav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24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1.xml"/><Relationship Id="rId6" Type="http://schemas.openxmlformats.org/officeDocument/2006/relationships/image" Target="../media/image21.png"/><Relationship Id="rId7" Type="http://schemas.openxmlformats.org/officeDocument/2006/relationships/image" Target="../media/image11.png"/><Relationship Id="rId1" Type="http://schemas.openxmlformats.org/officeDocument/2006/relationships/tags" Target="../tags/tag38.xml"/><Relationship Id="rId2" Type="http://schemas.microsoft.com/office/2007/relationships/media" Target="file:///F:\Course_Part1_Voice_100506\Course_Data_Process_of_R824.wav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2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718.wav" TargetMode="External"/><Relationship Id="rId2" Type="http://schemas.openxmlformats.org/officeDocument/2006/relationships/audio" Target="file:///F:\Course_Part1_Voice_100506\Course_Data_Process_of_R718.wav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3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718.wav" TargetMode="External"/><Relationship Id="rId2" Type="http://schemas.openxmlformats.org/officeDocument/2006/relationships/audio" Target="file:///F:\Course_Part1_Voice_100506\Course_Data_Process_of_R718.wav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83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4.xml"/><Relationship Id="rId6" Type="http://schemas.openxmlformats.org/officeDocument/2006/relationships/image" Target="../media/image51.png"/><Relationship Id="rId7" Type="http://schemas.openxmlformats.org/officeDocument/2006/relationships/image" Target="../media/image11.png"/><Relationship Id="rId1" Type="http://schemas.openxmlformats.org/officeDocument/2006/relationships/tags" Target="../tags/tag39.xml"/><Relationship Id="rId2" Type="http://schemas.microsoft.com/office/2007/relationships/media" Target="file:///F:\Course_Part1_Voice_100506\Course_Data_Process_of_R883.wav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5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718.wav" TargetMode="External"/><Relationship Id="rId2" Type="http://schemas.openxmlformats.org/officeDocument/2006/relationships/audio" Target="file:///F:\Course_Part1_Voice_100506\Course_Data_Process_of_R718.wav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6.xml"/><Relationship Id="rId5" Type="http://schemas.openxmlformats.org/officeDocument/2006/relationships/image" Target="../media/image52.png"/><Relationship Id="rId6" Type="http://schemas.openxmlformats.org/officeDocument/2006/relationships/image" Target="../media/image11.png"/><Relationship Id="rId1" Type="http://schemas.microsoft.com/office/2007/relationships/media" Target="file:///F:\Course_Part1_Voice_100506\Course_Data_Process_of_R862.wav" TargetMode="External"/><Relationship Id="rId2" Type="http://schemas.openxmlformats.org/officeDocument/2006/relationships/audio" Target="file:///F:\Course_Part1_Voice_100506\Course_Data_Process_of_R862.wav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38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7.xml"/><Relationship Id="rId6" Type="http://schemas.openxmlformats.org/officeDocument/2006/relationships/image" Target="../media/image53.png"/><Relationship Id="rId7" Type="http://schemas.openxmlformats.org/officeDocument/2006/relationships/image" Target="../media/image11.png"/><Relationship Id="rId1" Type="http://schemas.openxmlformats.org/officeDocument/2006/relationships/tags" Target="../tags/tag40.xml"/><Relationship Id="rId2" Type="http://schemas.microsoft.com/office/2007/relationships/media" Target="file:///F:\Course_Part1_Voice_100506\Course_Data_Process_of_R838.wav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8.xml"/><Relationship Id="rId5" Type="http://schemas.openxmlformats.org/officeDocument/2006/relationships/image" Target="../media/image11.png"/><Relationship Id="rId6" Type="http://schemas.openxmlformats.org/officeDocument/2006/relationships/image" Target="../media/image54.png"/><Relationship Id="rId1" Type="http://schemas.microsoft.com/office/2007/relationships/media" Target="file:///F:\Course_Part1_Voice_100506\Course_Data_Process_of_R862.wav" TargetMode="External"/><Relationship Id="rId2" Type="http://schemas.openxmlformats.org/officeDocument/2006/relationships/audio" Target="file:///F:\Course_Part1_Voice_100506\Course_Data_Process_of_R862.wa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8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39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9.xml"/><Relationship Id="rId6" Type="http://schemas.openxmlformats.org/officeDocument/2006/relationships/image" Target="../media/image55.png"/><Relationship Id="rId7" Type="http://schemas.openxmlformats.org/officeDocument/2006/relationships/image" Target="../media/image11.png"/><Relationship Id="rId1" Type="http://schemas.openxmlformats.org/officeDocument/2006/relationships/tags" Target="../tags/tag41.xml"/><Relationship Id="rId2" Type="http://schemas.microsoft.com/office/2007/relationships/media" Target="file:///F:\Course_Part1_Voice_100506\Course_Data_Process_of_R839.wav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0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718.wav" TargetMode="External"/><Relationship Id="rId2" Type="http://schemas.openxmlformats.org/officeDocument/2006/relationships/audio" Target="file:///F:\Course_Part1_Voice_100506\Course_Data_Process_of_R718.wav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1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742.wav" TargetMode="External"/><Relationship Id="rId2" Type="http://schemas.openxmlformats.org/officeDocument/2006/relationships/audio" Target="file:///F:\Course_Part1_Voice_100506\Course_Data_Process_of_R742.wav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2.xml"/><Relationship Id="rId5" Type="http://schemas.openxmlformats.org/officeDocument/2006/relationships/image" Target="../media/image11.png"/><Relationship Id="rId6" Type="http://schemas.openxmlformats.org/officeDocument/2006/relationships/image" Target="../media/image56.gif"/><Relationship Id="rId1" Type="http://schemas.microsoft.com/office/2007/relationships/media" Target="file:///F:\Course_Part1_Voice_100506\Course_Data_Process_of_R742.wav" TargetMode="External"/><Relationship Id="rId2" Type="http://schemas.openxmlformats.org/officeDocument/2006/relationships/audio" Target="file:///F:\Course_Part1_Voice_100506\Course_Data_Process_of_R742.wav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24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3.xml"/><Relationship Id="rId6" Type="http://schemas.openxmlformats.org/officeDocument/2006/relationships/image" Target="../media/image21.png"/><Relationship Id="rId7" Type="http://schemas.openxmlformats.org/officeDocument/2006/relationships/image" Target="../media/image11.png"/><Relationship Id="rId1" Type="http://schemas.openxmlformats.org/officeDocument/2006/relationships/tags" Target="../tags/tag42.xml"/><Relationship Id="rId2" Type="http://schemas.microsoft.com/office/2007/relationships/media" Target="file:///F:\Course_Part1_Voice_100506\Course_Data_Process_of_R824.wav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4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718.wav" TargetMode="External"/><Relationship Id="rId2" Type="http://schemas.openxmlformats.org/officeDocument/2006/relationships/audio" Target="file:///F:\Course_Part1_Voice_100506\Course_Data_Process_of_R718.wav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745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5.xml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11.png"/><Relationship Id="rId1" Type="http://schemas.openxmlformats.org/officeDocument/2006/relationships/tags" Target="../tags/tag43.xml"/><Relationship Id="rId2" Type="http://schemas.microsoft.com/office/2007/relationships/media" Target="file:///F:\Course_Part1_Voice_100506\Course_Data_Process_of_R745.wav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80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6.xml"/><Relationship Id="rId6" Type="http://schemas.openxmlformats.org/officeDocument/2006/relationships/image" Target="../media/image55.png"/><Relationship Id="rId7" Type="http://schemas.openxmlformats.org/officeDocument/2006/relationships/image" Target="../media/image11.png"/><Relationship Id="rId1" Type="http://schemas.openxmlformats.org/officeDocument/2006/relationships/tags" Target="../tags/tag44.xml"/><Relationship Id="rId2" Type="http://schemas.microsoft.com/office/2007/relationships/media" Target="file:///F:\Course_Part1_Voice_100506\Course_Data_Process_of_R880.wav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7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845.wav" TargetMode="External"/><Relationship Id="rId2" Type="http://schemas.openxmlformats.org/officeDocument/2006/relationships/audio" Target="file:///F:\Course_Part1_Voice_100506\Course_Data_Process_of_R845.wav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84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8.xml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11.png"/><Relationship Id="rId1" Type="http://schemas.openxmlformats.org/officeDocument/2006/relationships/tags" Target="../tags/tag45.xml"/><Relationship Id="rId2" Type="http://schemas.microsoft.com/office/2007/relationships/media" Target="file:///F:\Course_Part1_Voice_100506\Course_Data_Process_of_R884.wa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9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47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9.xml"/><Relationship Id="rId6" Type="http://schemas.openxmlformats.org/officeDocument/2006/relationships/image" Target="../media/image63.png"/><Relationship Id="rId7" Type="http://schemas.openxmlformats.org/officeDocument/2006/relationships/image" Target="../media/image11.png"/><Relationship Id="rId1" Type="http://schemas.openxmlformats.org/officeDocument/2006/relationships/tags" Target="../tags/tag46.xml"/><Relationship Id="rId2" Type="http://schemas.microsoft.com/office/2007/relationships/media" Target="file:///F:\Course_Part1_Voice_100506\Course_Data_Process_of_R847.wav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48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0.xml"/><Relationship Id="rId6" Type="http://schemas.openxmlformats.org/officeDocument/2006/relationships/image" Target="../media/image64.png"/><Relationship Id="rId7" Type="http://schemas.openxmlformats.org/officeDocument/2006/relationships/image" Target="../media/image11.png"/><Relationship Id="rId1" Type="http://schemas.openxmlformats.org/officeDocument/2006/relationships/tags" Target="../tags/tag47.xml"/><Relationship Id="rId2" Type="http://schemas.microsoft.com/office/2007/relationships/media" Target="file:///F:\Course_Part1_Voice_100506\Course_Data_Process_of_R848.wav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48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1.xml"/><Relationship Id="rId6" Type="http://schemas.openxmlformats.org/officeDocument/2006/relationships/image" Target="../media/image65.png"/><Relationship Id="rId7" Type="http://schemas.openxmlformats.org/officeDocument/2006/relationships/image" Target="../media/image11.png"/><Relationship Id="rId1" Type="http://schemas.openxmlformats.org/officeDocument/2006/relationships/tags" Target="../tags/tag48.xml"/><Relationship Id="rId2" Type="http://schemas.microsoft.com/office/2007/relationships/media" Target="file:///F:\Course_Part1_Voice_100506\Course_Data_Process_of_R848.wav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48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2.xml"/><Relationship Id="rId6" Type="http://schemas.openxmlformats.org/officeDocument/2006/relationships/image" Target="../media/image66.png"/><Relationship Id="rId7" Type="http://schemas.openxmlformats.org/officeDocument/2006/relationships/image" Target="../media/image11.png"/><Relationship Id="rId1" Type="http://schemas.openxmlformats.org/officeDocument/2006/relationships/tags" Target="../tags/tag49.xml"/><Relationship Id="rId2" Type="http://schemas.microsoft.com/office/2007/relationships/media" Target="file:///F:\Course_Part1_Voice_100506\Course_Data_Process_of_R848.wav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50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3.xml"/><Relationship Id="rId6" Type="http://schemas.openxmlformats.org/officeDocument/2006/relationships/image" Target="../media/image11.png"/><Relationship Id="rId7" Type="http://schemas.openxmlformats.org/officeDocument/2006/relationships/image" Target="../media/image63.png"/><Relationship Id="rId1" Type="http://schemas.openxmlformats.org/officeDocument/2006/relationships/tags" Target="../tags/tag50.xml"/><Relationship Id="rId2" Type="http://schemas.microsoft.com/office/2007/relationships/media" Target="file:///F:\Course_Part1_Voice_100506\Course_Data_Process_of_R850.wav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4.xml"/><Relationship Id="rId5" Type="http://schemas.openxmlformats.org/officeDocument/2006/relationships/image" Target="../media/image11.png"/><Relationship Id="rId1" Type="http://schemas.microsoft.com/office/2007/relationships/media" Target="file:///F:\Course_Part1_Voice_100506\Course_Data_Process_of_R849.wav" TargetMode="External"/><Relationship Id="rId2" Type="http://schemas.openxmlformats.org/officeDocument/2006/relationships/audio" Target="file:///F:\Course_Part1_Voice_100506\Course_Data_Process_of_R849.wav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51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5.xml"/><Relationship Id="rId6" Type="http://schemas.openxmlformats.org/officeDocument/2006/relationships/image" Target="../media/image63.png"/><Relationship Id="rId7" Type="http://schemas.openxmlformats.org/officeDocument/2006/relationships/image" Target="../media/image11.png"/><Relationship Id="rId1" Type="http://schemas.openxmlformats.org/officeDocument/2006/relationships/tags" Target="../tags/tag51.xml"/><Relationship Id="rId2" Type="http://schemas.microsoft.com/office/2007/relationships/media" Target="file:///F:\Course_Part1_Voice_100506\Course_Data_Process_of_R851.wav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53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6.xml"/><Relationship Id="rId6" Type="http://schemas.openxmlformats.org/officeDocument/2006/relationships/image" Target="../media/image11.png"/><Relationship Id="rId7" Type="http://schemas.openxmlformats.org/officeDocument/2006/relationships/image" Target="../media/image63.png"/><Relationship Id="rId1" Type="http://schemas.openxmlformats.org/officeDocument/2006/relationships/tags" Target="../tags/tag52.xml"/><Relationship Id="rId2" Type="http://schemas.microsoft.com/office/2007/relationships/media" Target="file:///F:\Course_Part1_Voice_100506\Course_Data_Process_of_R853.wav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86.wav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7.xml"/><Relationship Id="rId6" Type="http://schemas.openxmlformats.org/officeDocument/2006/relationships/image" Target="../media/image63.png"/><Relationship Id="rId7" Type="http://schemas.openxmlformats.org/officeDocument/2006/relationships/image" Target="../media/image11.png"/><Relationship Id="rId1" Type="http://schemas.openxmlformats.org/officeDocument/2006/relationships/tags" Target="../tags/tag53.xml"/><Relationship Id="rId2" Type="http://schemas.microsoft.com/office/2007/relationships/media" Target="file:///F:\Course_Part1_Voice_100506\Course_Data_Process_of_R886.wav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4" Type="http://schemas.openxmlformats.org/officeDocument/2006/relationships/image" Target="../media/image8.png"/><Relationship Id="rId1" Type="http://schemas.openxmlformats.org/officeDocument/2006/relationships/tags" Target="../tags/tag54.xml"/><Relationship Id="rId2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469.wav" TargetMode="External"/><Relationship Id="rId4" Type="http://schemas.openxmlformats.org/officeDocument/2006/relationships/slideLayout" Target="../slideLayouts/slideLayout28.xml"/><Relationship Id="rId5" Type="http://schemas.openxmlformats.org/officeDocument/2006/relationships/notesSlide" Target="../notesSlides/notesSlide8.xml"/><Relationship Id="rId6" Type="http://schemas.openxmlformats.org/officeDocument/2006/relationships/image" Target="../media/image11.png"/><Relationship Id="rId1" Type="http://schemas.openxmlformats.org/officeDocument/2006/relationships/tags" Target="../tags/tag6.xml"/><Relationship Id="rId2" Type="http://schemas.microsoft.com/office/2007/relationships/media" Target="file:///F:\Course_Part1_Voice_100506\Course_Data_Process_of_R469.wav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tags" Target="../tags/tag55.xml"/><Relationship Id="rId2" Type="http://schemas.openxmlformats.org/officeDocument/2006/relationships/slideLayout" Target="../slideLayouts/slideLayout7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tags" Target="../tags/tag56.xml"/><Relationship Id="rId2" Type="http://schemas.openxmlformats.org/officeDocument/2006/relationships/slideLayout" Target="../slideLayouts/slideLayout7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4" Type="http://schemas.openxmlformats.org/officeDocument/2006/relationships/image" Target="../media/image71.png"/><Relationship Id="rId1" Type="http://schemas.openxmlformats.org/officeDocument/2006/relationships/tags" Target="../tags/tag57.xml"/><Relationship Id="rId2" Type="http://schemas.openxmlformats.org/officeDocument/2006/relationships/slideLayout" Target="../slideLayouts/slideLayout7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tags" Target="../tags/tag58.xml"/><Relationship Id="rId2" Type="http://schemas.openxmlformats.org/officeDocument/2006/relationships/slideLayout" Target="../slideLayouts/slideLayout7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7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7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microsoft.com/office/2007/relationships/hdphoto" Target="../media/hdphoto2.wdp"/><Relationship Id="rId8" Type="http://schemas.openxmlformats.org/officeDocument/2006/relationships/image" Target="../media/image18.png"/><Relationship Id="rId9" Type="http://schemas.openxmlformats.org/officeDocument/2006/relationships/image" Target="../media/image76.png"/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8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microsoft.com/office/2007/relationships/hdphoto" Target="../media/hdphoto3.wdp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8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hyperlink" Target="http://rfmri.org/DemoData" TargetMode="External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NETP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1752"/>
            <a:ext cx="6859752" cy="6859752"/>
          </a:xfrm>
          <a:prstGeom prst="rect">
            <a:avLst/>
          </a:prstGeom>
        </p:spPr>
      </p:pic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405581"/>
            <a:ext cx="7993062" cy="2519363"/>
          </a:xfrm>
        </p:spPr>
        <p:txBody>
          <a:bodyPr/>
          <a:lstStyle/>
          <a:p>
            <a:pPr eaLnBrk="1" hangingPunct="1"/>
            <a:r>
              <a:rPr kumimoji="1" lang="en-US" altLang="zh-CN" sz="3200" b="1" dirty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Data Processing &amp; Analysis of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Resting-State fMRI (</a:t>
            </a:r>
            <a:r>
              <a:rPr kumimoji="1" lang="en-US" altLang="zh-CN" sz="3200" b="1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Part II)</a:t>
            </a:r>
            <a:endParaRPr kumimoji="1" lang="en-US" altLang="zh-CN" sz="3200" b="1" dirty="0" smtClean="0">
              <a:solidFill>
                <a:srgbClr val="FFFF00"/>
              </a:solidFill>
              <a:latin typeface="Arial Black" charset="0"/>
              <a:ea typeface="黑体" pitchFamily="2" charset="-122"/>
              <a:cs typeface="黑体" pitchFamily="2" charset="-122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892052" y="2420888"/>
            <a:ext cx="7378943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kumimoji="1" lang="zh-CN" altLang="en-US" sz="240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algn="ctr"/>
            <a:r>
              <a:rPr kumimoji="1" lang="en-US" altLang="zh-CN" sz="280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Chao-Gan YAN, Ph.D.</a:t>
            </a:r>
          </a:p>
          <a:p>
            <a:pPr algn="ctr"/>
            <a:r>
              <a:rPr kumimoji="1" lang="zh-CN" altLang="en-US" sz="28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严超赣</a:t>
            </a:r>
            <a:endParaRPr kumimoji="1" lang="en-US" altLang="zh-CN" sz="2800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algn="ctr"/>
            <a:r>
              <a:rPr kumimoji="1" lang="en-US" altLang="zh-CN" sz="2000" dirty="0" err="1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y</a:t>
            </a:r>
            <a:r>
              <a:rPr kumimoji="1" lang="en-US" altLang="zh-CN" sz="200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cg.yan@gmail.com</a:t>
            </a:r>
            <a:endParaRPr kumimoji="1" lang="en-US" altLang="zh-CN" sz="2000" dirty="0" smtClean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algn="ctr"/>
            <a:r>
              <a:rPr kumimoji="1" lang="en-US" altLang="zh-CN" sz="200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http://</a:t>
            </a:r>
            <a:r>
              <a:rPr kumimoji="1" lang="en-US" altLang="zh-CN" sz="200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rfmri.org</a:t>
            </a:r>
            <a:endParaRPr kumimoji="1" lang="en-US" altLang="zh-CN" sz="200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algn="ctr"/>
            <a:endParaRPr kumimoji="1" lang="en-US" altLang="zh-CN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algn="ctr"/>
            <a:r>
              <a:rPr kumimoji="1" lang="en-US" altLang="zh-CN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Research Scientist </a:t>
            </a:r>
          </a:p>
          <a:p>
            <a:pPr algn="ctr"/>
            <a:r>
              <a:rPr kumimoji="1" lang="en-US" altLang="zh-CN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The </a:t>
            </a:r>
            <a:r>
              <a:rPr kumimoji="1" lang="en-US" altLang="zh-CN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Nathan Kline Institute for Psychiatric </a:t>
            </a:r>
            <a:r>
              <a:rPr kumimoji="1" lang="en-US" altLang="zh-CN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Research</a:t>
            </a:r>
          </a:p>
          <a:p>
            <a:pPr algn="ctr"/>
            <a:r>
              <a:rPr kumimoji="1" lang="en-US" altLang="zh-CN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Research Assistant Professor </a:t>
            </a:r>
          </a:p>
          <a:p>
            <a:pPr algn="ctr"/>
            <a:r>
              <a:rPr kumimoji="1" lang="en-US" altLang="zh-CN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Department </a:t>
            </a:r>
            <a:r>
              <a:rPr kumimoji="1" lang="en-US" altLang="zh-CN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of Child and Adolescent Psychiatry </a:t>
            </a:r>
            <a:r>
              <a:rPr kumimoji="1" lang="en-US" altLang="zh-CN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/</a:t>
            </a:r>
          </a:p>
          <a:p>
            <a:pPr algn="ctr"/>
            <a:r>
              <a:rPr kumimoji="1" lang="en-US" altLang="zh-CN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 </a:t>
            </a:r>
            <a:r>
              <a:rPr kumimoji="1" lang="en-US" altLang="zh-CN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NYU </a:t>
            </a:r>
            <a:r>
              <a:rPr kumimoji="1" lang="en-US" altLang="zh-CN" dirty="0" err="1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Langone</a:t>
            </a:r>
            <a:r>
              <a:rPr kumimoji="1" lang="en-US" altLang="zh-CN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 Medical Center Child Study Center, New York </a:t>
            </a:r>
            <a:r>
              <a:rPr kumimoji="1" lang="en-US" altLang="zh-CN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University</a:t>
            </a:r>
            <a:endParaRPr kumimoji="1" lang="en-US" altLang="zh-CN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pic>
        <p:nvPicPr>
          <p:cNvPr id="2" name="Picture 1" descr="DPABI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307" y="5949280"/>
            <a:ext cx="848197" cy="848197"/>
          </a:xfrm>
          <a:prstGeom prst="rect">
            <a:avLst/>
          </a:prstGeom>
        </p:spPr>
      </p:pic>
      <p:pic>
        <p:nvPicPr>
          <p:cNvPr id="6" name="Picture 5" descr="RNET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21288"/>
            <a:ext cx="792088" cy="792088"/>
          </a:xfrm>
          <a:prstGeom prst="rect">
            <a:avLst/>
          </a:prstGeom>
        </p:spPr>
      </p:pic>
      <p:pic>
        <p:nvPicPr>
          <p:cNvPr id="8" name="Picture 7" descr="NKI_Transparen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5784"/>
            <a:ext cx="1152128" cy="1078520"/>
          </a:xfrm>
          <a:prstGeom prst="rect">
            <a:avLst/>
          </a:prstGeom>
        </p:spPr>
      </p:pic>
      <p:pic>
        <p:nvPicPr>
          <p:cNvPr id="9" name="Picture 8" descr="NYULMC_logo.png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30" y="-171400"/>
            <a:ext cx="2421298" cy="1268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19872" y="6516990"/>
            <a:ext cx="2303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i="1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The R-fMRI Course V2.0</a:t>
            </a:r>
            <a:endParaRPr lang="en-US" sz="1600" b="0" i="1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143549"/>
      </p:ext>
    </p:extLst>
  </p:cSld>
  <p:clrMapOvr>
    <a:masterClrMapping/>
  </p:clrMapOvr>
  <p:transition xmlns:p14="http://schemas.microsoft.com/office/powerpoint/2010/main" advTm="4943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4751387" cy="1257300"/>
          </a:xfrm>
        </p:spPr>
        <p:txBody>
          <a:bodyPr/>
          <a:lstStyle/>
          <a:p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Data Organization</a:t>
            </a:r>
          </a:p>
        </p:txBody>
      </p:sp>
      <p:sp>
        <p:nvSpPr>
          <p:cNvPr id="114690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ProcessingDemoData.zip</a:t>
            </a:r>
          </a:p>
          <a:p>
            <a:pPr lvl="1">
              <a:lnSpc>
                <a:spcPct val="150000"/>
              </a:lnSpc>
            </a:pPr>
            <a:r>
              <a:rPr kumimoji="1" lang="en-US" altLang="zh-CN" sz="32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FunImg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Sub_001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Sub_002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Sub_003</a:t>
            </a:r>
          </a:p>
          <a:p>
            <a:pPr lvl="1">
              <a:lnSpc>
                <a:spcPct val="150000"/>
              </a:lnSpc>
            </a:pPr>
            <a:r>
              <a:rPr kumimoji="1" lang="en-US" altLang="zh-CN" sz="32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T1Img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Sub_001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Sub_002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Sub_003</a:t>
            </a:r>
            <a:endParaRPr kumimoji="1" lang="en-US" altLang="zh-CN" sz="3200" smtClean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225284" name="Line 4"/>
          <p:cNvSpPr>
            <a:spLocks noChangeShapeType="1"/>
          </p:cNvSpPr>
          <p:nvPr/>
        </p:nvSpPr>
        <p:spPr bwMode="auto">
          <a:xfrm>
            <a:off x="3060700" y="2995613"/>
            <a:ext cx="1728788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25285" name="Rectangle 5"/>
          <p:cNvSpPr>
            <a:spLocks noChangeArrowheads="1"/>
          </p:cNvSpPr>
          <p:nvPr/>
        </p:nvSpPr>
        <p:spPr bwMode="auto">
          <a:xfrm>
            <a:off x="4789488" y="3068638"/>
            <a:ext cx="2951162" cy="647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Functional NIfTI data (.nii.gz., .nii or .img)</a:t>
            </a:r>
          </a:p>
        </p:txBody>
      </p:sp>
      <p:sp>
        <p:nvSpPr>
          <p:cNvPr id="225286" name="Line 6"/>
          <p:cNvSpPr>
            <a:spLocks noChangeShapeType="1"/>
          </p:cNvSpPr>
          <p:nvPr/>
        </p:nvSpPr>
        <p:spPr bwMode="auto">
          <a:xfrm>
            <a:off x="3060700" y="4940300"/>
            <a:ext cx="1728788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25287" name="Rectangle 7"/>
          <p:cNvSpPr>
            <a:spLocks noChangeArrowheads="1"/>
          </p:cNvSpPr>
          <p:nvPr/>
        </p:nvSpPr>
        <p:spPr bwMode="auto">
          <a:xfrm>
            <a:off x="4789488" y="5013325"/>
            <a:ext cx="2951162" cy="647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Structural NIfTI data (.nii.gz., .nii or .img)</a:t>
            </a:r>
          </a:p>
        </p:txBody>
      </p:sp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2740713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4" grpId="0" animBg="1"/>
      <p:bldP spid="225285" grpId="0" animBg="1"/>
      <p:bldP spid="225286" grpId="0" animBg="1"/>
      <p:bldP spid="2252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7B22363-CEAD-9F4C-BB8A-30304159AC69}" type="slidenum">
              <a:rPr lang="en-US" altLang="zh-CN">
                <a:latin typeface="Arial"/>
              </a:rPr>
              <a:pPr/>
              <a:t>11</a:t>
            </a:fld>
            <a:endParaRPr lang="en-US" altLang="zh-CN">
              <a:latin typeface="Arial"/>
            </a:endParaRPr>
          </a:p>
        </p:txBody>
      </p:sp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938" y="549275"/>
            <a:ext cx="2290762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900113" y="1557338"/>
            <a:ext cx="7696200" cy="473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Data </a:t>
            </a: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Preparation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</a:t>
            </a:r>
            <a:r>
              <a:rPr kumimoji="1" lang="en-US" altLang="zh-CN" sz="36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endParaRPr kumimoji="1" lang="en-US" altLang="zh-CN" sz="36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</a:t>
            </a:r>
            <a:r>
              <a:rPr kumimoji="1" lang="en-US" altLang="zh-CN" sz="3600" dirty="0" err="1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ReHo</a:t>
            </a: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, ALFF, </a:t>
            </a:r>
            <a:r>
              <a:rPr kumimoji="1" lang="en-US" altLang="zh-CN" sz="3600" dirty="0" err="1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fALFF</a:t>
            </a: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Calculation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Functional Connectivity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Utilities</a:t>
            </a:r>
          </a:p>
          <a:p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331780" name="AutoShape 4"/>
          <p:cNvSpPr>
            <a:spLocks noChangeArrowheads="1"/>
          </p:cNvSpPr>
          <p:nvPr/>
        </p:nvSpPr>
        <p:spPr bwMode="auto">
          <a:xfrm>
            <a:off x="142875" y="2708920"/>
            <a:ext cx="468313" cy="5048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1487028"/>
      </p:ext>
    </p:extLst>
  </p:cSld>
  <p:clrMapOvr>
    <a:masterClrMapping/>
  </p:clrMapOvr>
  <p:transition xmlns:p14="http://schemas.microsoft.com/office/powerpoint/2010/main" advTm="1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420CFE6-CD4E-654D-BF43-CAD3B052731F}" type="slidenum">
              <a:rPr lang="en-US" altLang="zh-CN"/>
              <a:pPr/>
              <a:t>12</a:t>
            </a:fld>
            <a:endParaRPr lang="en-US" altLang="zh-CN"/>
          </a:p>
        </p:txBody>
      </p:sp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272338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 Basic Edition's procedure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611188" y="1887538"/>
            <a:ext cx="8208962" cy="43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Convert DICOM files to NIFTI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images 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Remove First 10 Time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Points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Slice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Timing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Realign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Normalize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Smooth (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optional)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Detrend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(optional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Nuisance covariates regression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Calculate ALFF and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fALFF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Filter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ReHo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(without smooth in preprocessing)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Functional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Connectivity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02472" name="Course_Data_Process_of_R718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Tm="2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247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420CFE6-CD4E-654D-BF43-CAD3B052731F}" type="slidenum">
              <a:rPr lang="en-US" altLang="zh-CN"/>
              <a:pPr/>
              <a:t>13</a:t>
            </a:fld>
            <a:endParaRPr lang="en-US" altLang="zh-CN"/>
          </a:p>
        </p:txBody>
      </p:sp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272338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 Basic Edition's procedure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611188" y="1887538"/>
            <a:ext cx="8208962" cy="43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Convert DICOM files to NIFTI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images 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Remove First 10 Time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Points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Slice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Timing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Realign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Normalize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Smooth (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optional)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Detrend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(optional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Nuisance covariates regression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Calculate ALFF and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fALFF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Filter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ReHo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(without smooth in preprocessing)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Functional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Connectivity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02472" name="Course_Data_Process_of_R718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9512" y="1988841"/>
            <a:ext cx="360040" cy="28803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62530"/>
      </p:ext>
    </p:extLst>
  </p:cSld>
  <p:clrMapOvr>
    <a:masterClrMapping/>
  </p:clrMapOvr>
  <p:transition xmlns:p14="http://schemas.microsoft.com/office/powerpoint/2010/main" advTm="2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247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4864" y="1412776"/>
            <a:ext cx="5943600" cy="539750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6EAE49-8E13-0344-8516-7641305706E7}" type="slidenum">
              <a:rPr lang="en-US" altLang="zh-CN"/>
              <a:pPr/>
              <a:t>14</a:t>
            </a:fld>
            <a:endParaRPr lang="en-US" altLang="zh-CN"/>
          </a:p>
        </p:txBody>
      </p:sp>
      <p:sp>
        <p:nvSpPr>
          <p:cNvPr id="931843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31846" name="Rectangle 6"/>
          <p:cNvSpPr>
            <a:spLocks noChangeArrowheads="1"/>
          </p:cNvSpPr>
          <p:nvPr/>
        </p:nvSpPr>
        <p:spPr bwMode="auto">
          <a:xfrm>
            <a:off x="2916238" y="1412776"/>
            <a:ext cx="1583754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31850" name="Course_Data_Process_of_R820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1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1850"/>
                </p:tgtEl>
              </p:cMediaNode>
            </p:audio>
          </p:childTnLst>
        </p:cTn>
      </p:par>
    </p:tnLst>
    <p:bldLst>
      <p:bldP spid="9318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420CFE6-CD4E-654D-BF43-CAD3B052731F}" type="slidenum">
              <a:rPr lang="en-US" altLang="zh-CN"/>
              <a:pPr/>
              <a:t>15</a:t>
            </a:fld>
            <a:endParaRPr lang="en-US" altLang="zh-CN"/>
          </a:p>
        </p:txBody>
      </p:sp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272338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 Basic Edition's procedure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611188" y="1887538"/>
            <a:ext cx="8208962" cy="43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Convert DICOM files to NIFTI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images 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Remove First 10 Time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Points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Slice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Timing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Realign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Normalize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Smooth (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optional)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Detrend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(optional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Nuisance covariates regression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Calculate ALFF and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fALFF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Filter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ReHo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(without smooth in preprocessing)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Functional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Connectivity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02472" name="Course_Data_Process_of_R718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9512" y="2276872"/>
            <a:ext cx="360040" cy="28803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72752"/>
      </p:ext>
    </p:extLst>
  </p:cSld>
  <p:clrMapOvr>
    <a:masterClrMapping/>
  </p:clrMapOvr>
  <p:transition xmlns:p14="http://schemas.microsoft.com/office/powerpoint/2010/main" advTm="2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247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38100"/>
            <a:ext cx="5867400" cy="681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864" y="1412776"/>
            <a:ext cx="5943600" cy="539750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6EAE49-8E13-0344-8516-7641305706E7}" type="slidenum">
              <a:rPr lang="en-US" altLang="zh-CN"/>
              <a:pPr/>
              <a:t>16</a:t>
            </a:fld>
            <a:endParaRPr lang="en-US" altLang="zh-CN"/>
          </a:p>
        </p:txBody>
      </p:sp>
      <p:sp>
        <p:nvSpPr>
          <p:cNvPr id="931843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31846" name="Rectangle 6"/>
          <p:cNvSpPr>
            <a:spLocks noChangeArrowheads="1"/>
          </p:cNvSpPr>
          <p:nvPr/>
        </p:nvSpPr>
        <p:spPr bwMode="auto">
          <a:xfrm>
            <a:off x="4572422" y="1412776"/>
            <a:ext cx="2375842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31850" name="Course_Data_Process_of_R820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219056"/>
      </p:ext>
    </p:extLst>
  </p:cSld>
  <p:clrMapOvr>
    <a:masterClrMapping/>
  </p:clrMapOvr>
  <p:transition xmlns:p14="http://schemas.microsoft.com/office/powerpoint/2010/main" advTm="1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1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1850"/>
                </p:tgtEl>
              </p:cMediaNode>
            </p:audio>
          </p:childTnLst>
        </p:cTn>
      </p:par>
    </p:tnLst>
    <p:bldLst>
      <p:bldP spid="9318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420CFE6-CD4E-654D-BF43-CAD3B052731F}" type="slidenum">
              <a:rPr lang="en-US" altLang="zh-CN"/>
              <a:pPr/>
              <a:t>17</a:t>
            </a:fld>
            <a:endParaRPr lang="en-US" altLang="zh-CN"/>
          </a:p>
        </p:txBody>
      </p:sp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272338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 Basic Edition's procedure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611188" y="1887538"/>
            <a:ext cx="8208962" cy="43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Convert DICOM files to NIFTI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images 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Remove First 10 Time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Points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Slice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Timing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Realign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Normalize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Smooth (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optional)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Detrend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(optional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Nuisance covariates regression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Calculate ALFF and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fALFF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Filter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ReHo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(without smooth in preprocessing)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Functional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Connectivity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02472" name="Course_Data_Process_of_R718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9512" y="2636912"/>
            <a:ext cx="360040" cy="28803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80266"/>
      </p:ext>
    </p:extLst>
  </p:cSld>
  <p:clrMapOvr>
    <a:masterClrMapping/>
  </p:clrMapOvr>
  <p:transition xmlns:p14="http://schemas.microsoft.com/office/powerpoint/2010/main" advTm="2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247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5C5E182-BB9A-4E43-8C84-F6397CC45EE3}" type="slidenum">
              <a:rPr lang="en-US" altLang="zh-CN"/>
              <a:pPr/>
              <a:t>18</a:t>
            </a:fld>
            <a:endParaRPr lang="en-US" altLang="zh-CN"/>
          </a:p>
        </p:txBody>
      </p:sp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Slice Timing</a:t>
            </a:r>
          </a:p>
        </p:txBody>
      </p:sp>
      <p:sp>
        <p:nvSpPr>
          <p:cNvPr id="727043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Why?</a:t>
            </a:r>
          </a:p>
        </p:txBody>
      </p:sp>
      <p:pic>
        <p:nvPicPr>
          <p:cNvPr id="727050" name="Course_Data_Process_of_R729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Tm="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7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05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00A8F6B-A907-C749-944B-243D3A8CDE4A}" type="slidenum">
              <a:rPr lang="en-US" altLang="zh-CN"/>
              <a:pPr/>
              <a:t>19</a:t>
            </a:fld>
            <a:endParaRPr lang="en-US" altLang="zh-CN"/>
          </a:p>
        </p:txBody>
      </p:sp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Slice Timing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Why?</a:t>
            </a:r>
          </a:p>
        </p:txBody>
      </p:sp>
      <p:pic>
        <p:nvPicPr>
          <p:cNvPr id="7249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429000"/>
            <a:ext cx="3311525" cy="313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9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00438"/>
            <a:ext cx="3960812" cy="297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249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88913"/>
            <a:ext cx="4032250" cy="296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99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4392612" cy="31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5000" name="Rectangle 8"/>
          <p:cNvSpPr>
            <a:spLocks noChangeArrowheads="1"/>
          </p:cNvSpPr>
          <p:nvPr/>
        </p:nvSpPr>
        <p:spPr bwMode="auto">
          <a:xfrm>
            <a:off x="3492500" y="6500813"/>
            <a:ext cx="2611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kumimoji="1" lang="en-US" altLang="zh-CN" sz="24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Huettel et al., 2004</a:t>
            </a:r>
          </a:p>
        </p:txBody>
      </p:sp>
      <p:pic>
        <p:nvPicPr>
          <p:cNvPr id="725002" name="Course_Data_Process_of_R728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9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50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2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5002"/>
                </p:tgtEl>
              </p:cMediaNode>
            </p:audio>
          </p:childTnLst>
        </p:cTn>
      </p:par>
    </p:tnLst>
    <p:bldLst>
      <p:bldP spid="7250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NETP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1752"/>
            <a:ext cx="6859752" cy="6859752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1B6F261-DCCF-D44E-BF80-29C41F3461DB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915816" y="260648"/>
            <a:ext cx="3528392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Disclosure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467544" y="1557338"/>
            <a:ext cx="8676456" cy="447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 smtClean="0">
                <a:solidFill>
                  <a:srgbClr val="FFFF00"/>
                </a:solidFill>
                <a:latin typeface="+mj-lt"/>
                <a:ea typeface="隶书" charset="0"/>
                <a:cs typeface="隶书" charset="0"/>
              </a:rPr>
              <a:t>Initiator</a:t>
            </a:r>
          </a:p>
          <a:p>
            <a:pPr>
              <a:lnSpc>
                <a:spcPct val="150000"/>
              </a:lnSpc>
            </a:pPr>
            <a:r>
              <a:rPr kumimoji="1" lang="en-US" altLang="zh-CN" sz="36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  </a:t>
            </a:r>
            <a:r>
              <a:rPr kumimoji="1" lang="en-US" altLang="zh-CN" sz="22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  <a:r>
              <a:rPr kumimoji="1" lang="en-US" altLang="zh-CN" sz="22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, DPABI, PRN and The R-fMRI Network (RFMRI.ORG</a:t>
            </a:r>
            <a:r>
              <a:rPr kumimoji="1" lang="en-US" altLang="zh-CN" sz="22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)</a:t>
            </a:r>
          </a:p>
          <a:p>
            <a:pPr>
              <a:lnSpc>
                <a:spcPct val="150000"/>
              </a:lnSpc>
            </a:pPr>
            <a:endParaRPr kumimoji="1" lang="en-US" altLang="zh-CN" sz="2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r>
              <a:rPr kumimoji="1" lang="en-US" altLang="zh-CN" sz="3200" dirty="0" smtClean="0">
                <a:solidFill>
                  <a:srgbClr val="FFFF00"/>
                </a:solidFill>
                <a:latin typeface="+mj-lt"/>
                <a:ea typeface="隶书" charset="0"/>
                <a:cs typeface="隶书" charset="0"/>
              </a:rPr>
              <a:t>Founder, Chief &amp; Programmer</a:t>
            </a:r>
          </a:p>
          <a:p>
            <a:endParaRPr kumimoji="1" lang="en-US" altLang="zh-CN" sz="3200" dirty="0">
              <a:solidFill>
                <a:srgbClr val="FFFF00"/>
              </a:solidFill>
              <a:latin typeface="+mj-lt"/>
              <a:ea typeface="隶书" charset="0"/>
              <a:cs typeface="隶书" charset="0"/>
            </a:endParaRPr>
          </a:p>
          <a:p>
            <a:r>
              <a:rPr kumimoji="1" lang="en-US" altLang="zh-CN" sz="22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 </a:t>
            </a:r>
            <a:r>
              <a:rPr kumimoji="1" lang="en-US" altLang="zh-CN" sz="22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  My Research Network (RNET.PW)</a:t>
            </a:r>
            <a:endParaRPr kumimoji="1" lang="en-US" altLang="zh-CN" sz="2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331782" name="Course_Data_Process_of_R469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3824389"/>
      </p:ext>
    </p:extLst>
  </p:cSld>
  <p:clrMapOvr>
    <a:masterClrMapping/>
  </p:clrMapOvr>
  <p:transition xmlns:p14="http://schemas.microsoft.com/office/powerpoint/2010/main" advTm="1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17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178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38100"/>
            <a:ext cx="5867400" cy="681990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6956531-9A31-DC41-A345-8CFF54DAA3A2}" type="slidenum">
              <a:rPr lang="en-US" altLang="zh-CN"/>
              <a:pPr/>
              <a:t>20</a:t>
            </a:fld>
            <a:endParaRPr lang="en-US" altLang="zh-CN"/>
          </a:p>
        </p:txBody>
      </p:sp>
      <p:sp>
        <p:nvSpPr>
          <p:cNvPr id="940036" name="Rectangle 4"/>
          <p:cNvSpPr>
            <a:spLocks noChangeArrowheads="1"/>
          </p:cNvSpPr>
          <p:nvPr/>
        </p:nvSpPr>
        <p:spPr bwMode="auto">
          <a:xfrm>
            <a:off x="827088" y="1628775"/>
            <a:ext cx="72009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40037" name="Rectangle 5"/>
          <p:cNvSpPr>
            <a:spLocks noChangeArrowheads="1"/>
          </p:cNvSpPr>
          <p:nvPr/>
        </p:nvSpPr>
        <p:spPr bwMode="auto">
          <a:xfrm>
            <a:off x="2843213" y="2996382"/>
            <a:ext cx="1079500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0038" name="Rectangle 6"/>
          <p:cNvSpPr>
            <a:spLocks noChangeArrowheads="1"/>
          </p:cNvSpPr>
          <p:nvPr/>
        </p:nvSpPr>
        <p:spPr bwMode="auto">
          <a:xfrm>
            <a:off x="3923928" y="2980386"/>
            <a:ext cx="1368797" cy="30492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0039" name="Rectangle 7"/>
          <p:cNvSpPr>
            <a:spLocks noChangeArrowheads="1"/>
          </p:cNvSpPr>
          <p:nvPr/>
        </p:nvSpPr>
        <p:spPr bwMode="auto">
          <a:xfrm>
            <a:off x="5220072" y="2960362"/>
            <a:ext cx="1944316" cy="32494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0040" name="Rectangle 8"/>
          <p:cNvSpPr>
            <a:spLocks noChangeArrowheads="1"/>
          </p:cNvSpPr>
          <p:nvPr/>
        </p:nvSpPr>
        <p:spPr bwMode="auto">
          <a:xfrm>
            <a:off x="6948265" y="2924944"/>
            <a:ext cx="1584176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0041" name="Rectangle 9"/>
          <p:cNvSpPr>
            <a:spLocks noChangeArrowheads="1"/>
          </p:cNvSpPr>
          <p:nvPr/>
        </p:nvSpPr>
        <p:spPr bwMode="auto">
          <a:xfrm>
            <a:off x="179388" y="5445125"/>
            <a:ext cx="2951162" cy="78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1:2:33,2</a:t>
            </a: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:2</a:t>
            </a:r>
            <a:r>
              <a:rPr kumimoji="1" lang="en-US" altLang="zh-CN" sz="32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:32</a:t>
            </a:r>
            <a:endParaRPr kumimoji="1" lang="en-US" altLang="zh-CN" sz="3200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940043" name="Course_Data_Process_of_R824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4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400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40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0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40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40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0043"/>
                </p:tgtEl>
              </p:cMediaNode>
            </p:audio>
          </p:childTnLst>
        </p:cTn>
      </p:par>
    </p:tnLst>
    <p:bldLst>
      <p:bldP spid="940037" grpId="0" animBg="1"/>
      <p:bldP spid="940037" grpId="1" animBg="1"/>
      <p:bldP spid="940038" grpId="0" animBg="1"/>
      <p:bldP spid="940038" grpId="1" animBg="1"/>
      <p:bldP spid="940039" grpId="0" animBg="1"/>
      <p:bldP spid="940039" grpId="1" animBg="1"/>
      <p:bldP spid="940040" grpId="0" animBg="1"/>
      <p:bldP spid="940041" grpId="0"/>
      <p:bldP spid="94004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420CFE6-CD4E-654D-BF43-CAD3B052731F}" type="slidenum">
              <a:rPr lang="en-US" altLang="zh-CN"/>
              <a:pPr/>
              <a:t>21</a:t>
            </a:fld>
            <a:endParaRPr lang="en-US" altLang="zh-CN"/>
          </a:p>
        </p:txBody>
      </p:sp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272338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 Basic Edition's procedure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611188" y="1887538"/>
            <a:ext cx="8208962" cy="43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Convert DICOM files to NIFTI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images 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Remove First 10 Time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Points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Slice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Timing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Realign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Normalize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Smooth (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optional)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Detrend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(optional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Nuisance covariates regression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Calculate ALFF and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fALFF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Filter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ReHo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(without smooth in preprocessing)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Functional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Connectivity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02472" name="Course_Data_Process_of_R718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9512" y="2996953"/>
            <a:ext cx="360040" cy="28803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36817"/>
      </p:ext>
    </p:extLst>
  </p:cSld>
  <p:clrMapOvr>
    <a:masterClrMapping/>
  </p:clrMapOvr>
  <p:transition xmlns:p14="http://schemas.microsoft.com/office/powerpoint/2010/main" advTm="2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247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F2AA5C3-D1CB-C540-8CA8-E30DA248BB79}" type="slidenum">
              <a:rPr lang="en-US" altLang="zh-CN"/>
              <a:pPr/>
              <a:t>22</a:t>
            </a:fld>
            <a:endParaRPr lang="en-US" altLang="zh-CN"/>
          </a:p>
        </p:txBody>
      </p:sp>
      <p:sp>
        <p:nvSpPr>
          <p:cNvPr id="72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Realign</a:t>
            </a:r>
          </a:p>
        </p:txBody>
      </p:sp>
      <p:sp>
        <p:nvSpPr>
          <p:cNvPr id="729091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Why?</a:t>
            </a:r>
          </a:p>
        </p:txBody>
      </p:sp>
      <p:pic>
        <p:nvPicPr>
          <p:cNvPr id="7290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557338"/>
            <a:ext cx="5688013" cy="501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29094" name="Course_Data_Process_of_R730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3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90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909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38100"/>
            <a:ext cx="5867400" cy="681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864" y="1412776"/>
            <a:ext cx="5943600" cy="539750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6EAE49-8E13-0344-8516-7641305706E7}" type="slidenum">
              <a:rPr lang="en-US" altLang="zh-CN"/>
              <a:pPr/>
              <a:t>23</a:t>
            </a:fld>
            <a:endParaRPr lang="en-US" altLang="zh-CN"/>
          </a:p>
        </p:txBody>
      </p:sp>
      <p:sp>
        <p:nvSpPr>
          <p:cNvPr id="931843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31846" name="Rectangle 6"/>
          <p:cNvSpPr>
            <a:spLocks noChangeArrowheads="1"/>
          </p:cNvSpPr>
          <p:nvPr/>
        </p:nvSpPr>
        <p:spPr bwMode="auto">
          <a:xfrm>
            <a:off x="2915816" y="2132856"/>
            <a:ext cx="792088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31850" name="Course_Data_Process_of_R820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407067"/>
      </p:ext>
    </p:extLst>
  </p:cSld>
  <p:clrMapOvr>
    <a:masterClrMapping/>
  </p:clrMapOvr>
  <p:transition xmlns:p14="http://schemas.microsoft.com/office/powerpoint/2010/main" advTm="1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1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1850"/>
                </p:tgtEl>
              </p:cMediaNode>
            </p:audio>
          </p:childTnLst>
        </p:cTn>
      </p:par>
    </p:tnLst>
    <p:bldLst>
      <p:bldP spid="9318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Realign</a:t>
            </a:r>
          </a:p>
        </p:txBody>
      </p:sp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827088" y="1700213"/>
            <a:ext cx="8066087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Check head motion: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{WorkingDir}\RealignParameter\Sub_xxx: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rp_*.txt: </a:t>
            </a:r>
            <a:r>
              <a:rPr kumimoji="1" lang="en-US" altLang="zh-CN" sz="24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realign parameters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FD_Power_*.txt: </a:t>
            </a:r>
            <a:r>
              <a:rPr kumimoji="1" lang="en-US" altLang="zh-CN" sz="24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Frame-wise Displacement (Power et al., 2012)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FD_VanDijk_*.txt: </a:t>
            </a:r>
            <a:r>
              <a:rPr kumimoji="1" lang="en-US" altLang="zh-CN" sz="24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Relative Displacement (Van Dijk et al., 2012)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smtClean="0">
                <a:solidFill>
                  <a:srgbClr val="FFFF00"/>
                </a:solidFill>
                <a:latin typeface="Times New Roman" charset="0"/>
              </a:rPr>
              <a:t>FD_Jenkinson_*.txt: </a:t>
            </a:r>
            <a:r>
              <a:rPr kumimoji="1" lang="en-US" altLang="zh-CN" sz="2400" smtClean="0">
                <a:solidFill>
                  <a:srgbClr val="FFFFFF"/>
                </a:solidFill>
                <a:latin typeface="Times New Roman" charset="0"/>
              </a:rPr>
              <a:t>Relative RMS (Jenkinson et al., 2002)</a:t>
            </a:r>
            <a:endParaRPr kumimoji="1" lang="en-US" altLang="zh-CN" sz="2400" smtClean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endParaRPr kumimoji="1" lang="en-US" altLang="zh-CN" sz="2400" smtClean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124933" name="Course_Data_Process_of_R1548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7038319"/>
      </p:ext>
    </p:extLst>
  </p:cSld>
  <p:clrMapOvr>
    <a:masterClrMapping/>
  </p:clrMapOvr>
  <p:transition xmlns:p14="http://schemas.microsoft.com/office/powerpoint/2010/main" advTm="114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49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93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Realign</a:t>
            </a:r>
          </a:p>
        </p:txBody>
      </p:sp>
      <p:pic>
        <p:nvPicPr>
          <p:cNvPr id="3584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0"/>
            <a:ext cx="7056437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8407" name="Rectangle 2"/>
          <p:cNvSpPr>
            <a:spLocks noChangeArrowheads="1"/>
          </p:cNvSpPr>
          <p:nvPr/>
        </p:nvSpPr>
        <p:spPr bwMode="auto">
          <a:xfrm>
            <a:off x="58836" y="4941888"/>
            <a:ext cx="15190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(Yan et al., </a:t>
            </a:r>
          </a:p>
          <a:p>
            <a:pPr algn="ctr"/>
            <a:r>
              <a:rPr kumimoji="1" lang="en-US" altLang="zh-CN" sz="20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Neuroimage  </a:t>
            </a:r>
          </a:p>
          <a:p>
            <a:pPr algn="ctr"/>
            <a:r>
              <a:rPr kumimoji="1" lang="en-US" altLang="zh-CN" sz="20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2013a)</a:t>
            </a:r>
            <a:endParaRPr lang="en-US" sz="2000" b="0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58408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A454126B-44E7-DD4F-AB61-2DD495F1E159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algn="ctr" eaLnBrk="1" hangingPunct="1"/>
              <a:t>25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58409" name="Course_Data_Process_of_R1616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333393"/>
      </p:ext>
    </p:extLst>
  </p:cSld>
  <p:clrMapOvr>
    <a:masterClrMapping/>
  </p:clrMapOvr>
  <p:transition xmlns:p14="http://schemas.microsoft.com/office/powerpoint/2010/main" advTm="13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84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0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Realign</a:t>
            </a:r>
          </a:p>
        </p:txBody>
      </p:sp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827088" y="2066925"/>
            <a:ext cx="806608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Check head motion: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{WorkingDir}\RealignParameter:</a:t>
            </a:r>
          </a:p>
          <a:p>
            <a:pPr>
              <a:lnSpc>
                <a:spcPct val="150000"/>
              </a:lnSpc>
            </a:pPr>
            <a:endParaRPr kumimoji="1" lang="en-US" altLang="zh-CN" sz="240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40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ExcludeSubjectsAccordingToMaxHeadMotion.txt</a:t>
            </a:r>
            <a:endParaRPr kumimoji="1" lang="en-US" altLang="zh-CN" sz="2400" smtClean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835150" y="620713"/>
            <a:ext cx="6578600" cy="57546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600" smtClean="0">
                <a:solidFill>
                  <a:srgbClr val="FFFF00"/>
                </a:solidFill>
                <a:latin typeface="Tahoma" charset="0"/>
              </a:rPr>
              <a:t>Excluding Criteria: 2.5mm and 2.5 degree in max head motion</a:t>
            </a:r>
          </a:p>
          <a:p>
            <a:pPr eaLnBrk="1" hangingPunct="1"/>
            <a:r>
              <a:rPr lang="en-US" altLang="zh-CN" sz="1600" smtClean="0">
                <a:solidFill>
                  <a:srgbClr val="FFFF00"/>
                </a:solidFill>
                <a:latin typeface="Tahoma" charset="0"/>
              </a:rPr>
              <a:t>None</a:t>
            </a:r>
          </a:p>
          <a:p>
            <a:pPr eaLnBrk="1" hangingPunct="1"/>
            <a:endParaRPr lang="en-US" altLang="zh-CN" sz="1600" smtClean="0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endParaRPr lang="en-US" altLang="zh-CN" sz="1600" smtClean="0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endParaRPr lang="en-US" altLang="zh-CN" sz="1600" smtClean="0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r>
              <a:rPr lang="en-US" altLang="zh-CN" sz="1600" smtClean="0">
                <a:solidFill>
                  <a:srgbClr val="FFFF00"/>
                </a:solidFill>
                <a:latin typeface="Tahoma" charset="0"/>
              </a:rPr>
              <a:t>Excluding Criteria: 2.0mm and 2.0 degree in max head motion</a:t>
            </a:r>
          </a:p>
          <a:p>
            <a:pPr eaLnBrk="1" hangingPunct="1"/>
            <a:r>
              <a:rPr lang="en-US" altLang="zh-CN" sz="1600" smtClean="0">
                <a:solidFill>
                  <a:srgbClr val="FFFF00"/>
                </a:solidFill>
                <a:latin typeface="Tahoma" charset="0"/>
              </a:rPr>
              <a:t>Sub_013</a:t>
            </a:r>
          </a:p>
          <a:p>
            <a:pPr eaLnBrk="1" hangingPunct="1"/>
            <a:endParaRPr lang="en-US" altLang="zh-CN" sz="1600" smtClean="0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endParaRPr lang="en-US" altLang="zh-CN" sz="1600" smtClean="0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endParaRPr lang="en-US" altLang="zh-CN" sz="1600" smtClean="0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endParaRPr lang="en-US" altLang="zh-CN" sz="1600" smtClean="0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r>
              <a:rPr lang="en-US" altLang="zh-CN" sz="1600" smtClean="0">
                <a:solidFill>
                  <a:srgbClr val="FFFF00"/>
                </a:solidFill>
                <a:latin typeface="Tahoma" charset="0"/>
              </a:rPr>
              <a:t>Excluding Criteria: 1.5mm and 1.5 degree in max head motion</a:t>
            </a:r>
          </a:p>
          <a:p>
            <a:pPr eaLnBrk="1" hangingPunct="1"/>
            <a:r>
              <a:rPr lang="en-US" altLang="zh-CN" sz="1600" smtClean="0">
                <a:solidFill>
                  <a:srgbClr val="FFFF00"/>
                </a:solidFill>
                <a:latin typeface="Tahoma" charset="0"/>
              </a:rPr>
              <a:t>Sub_013</a:t>
            </a:r>
          </a:p>
          <a:p>
            <a:pPr eaLnBrk="1" hangingPunct="1"/>
            <a:endParaRPr lang="en-US" altLang="zh-CN" sz="1600" smtClean="0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endParaRPr lang="en-US" altLang="zh-CN" sz="1600" smtClean="0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endParaRPr lang="en-US" altLang="zh-CN" sz="1600" smtClean="0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endParaRPr lang="en-US" altLang="zh-CN" sz="1600" smtClean="0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r>
              <a:rPr lang="en-US" altLang="zh-CN" sz="1600" smtClean="0">
                <a:solidFill>
                  <a:srgbClr val="FFFF00"/>
                </a:solidFill>
                <a:latin typeface="Tahoma" charset="0"/>
              </a:rPr>
              <a:t>Excluding Criteria: 1.0mm and 1.0 degree in max head motion</a:t>
            </a:r>
          </a:p>
          <a:p>
            <a:pPr eaLnBrk="1" hangingPunct="1"/>
            <a:r>
              <a:rPr lang="en-US" altLang="zh-CN" sz="1600" smtClean="0">
                <a:solidFill>
                  <a:srgbClr val="FFFF00"/>
                </a:solidFill>
                <a:latin typeface="Tahoma" charset="0"/>
              </a:rPr>
              <a:t>Sub_007</a:t>
            </a:r>
          </a:p>
          <a:p>
            <a:pPr eaLnBrk="1" hangingPunct="1"/>
            <a:r>
              <a:rPr lang="en-US" altLang="zh-CN" sz="1600" smtClean="0">
                <a:solidFill>
                  <a:srgbClr val="FFFF00"/>
                </a:solidFill>
                <a:latin typeface="Tahoma" charset="0"/>
              </a:rPr>
              <a:t>Sub_012</a:t>
            </a:r>
          </a:p>
          <a:p>
            <a:pPr eaLnBrk="1" hangingPunct="1"/>
            <a:r>
              <a:rPr lang="en-US" altLang="zh-CN" sz="1600" smtClean="0">
                <a:solidFill>
                  <a:srgbClr val="FFFF00"/>
                </a:solidFill>
                <a:latin typeface="Tahoma" charset="0"/>
              </a:rPr>
              <a:t>Sub_013</a:t>
            </a:r>
          </a:p>
          <a:p>
            <a:pPr eaLnBrk="1" hangingPunct="1"/>
            <a:r>
              <a:rPr lang="en-US" altLang="zh-CN" sz="1600" smtClean="0">
                <a:solidFill>
                  <a:srgbClr val="FFFF00"/>
                </a:solidFill>
                <a:latin typeface="Tahoma" charset="0"/>
              </a:rPr>
              <a:t>Sub_017</a:t>
            </a:r>
          </a:p>
          <a:p>
            <a:pPr eaLnBrk="1" hangingPunct="1"/>
            <a:r>
              <a:rPr lang="en-US" altLang="zh-CN" sz="1600" smtClean="0">
                <a:solidFill>
                  <a:srgbClr val="FFFF00"/>
                </a:solidFill>
                <a:latin typeface="Tahoma" charset="0"/>
              </a:rPr>
              <a:t>Sub_018</a:t>
            </a:r>
          </a:p>
        </p:txBody>
      </p:sp>
      <p:sp>
        <p:nvSpPr>
          <p:cNvPr id="126982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8183E546-842C-3D49-991C-B0F3C4455BD0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algn="ctr" eaLnBrk="1" hangingPunct="1"/>
              <a:t>26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26983" name="Course_Data_Process_of_R1549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020645"/>
      </p:ext>
    </p:extLst>
  </p:cSld>
  <p:clrMapOvr>
    <a:masterClrMapping/>
  </p:clrMapOvr>
  <p:transition xmlns:p14="http://schemas.microsoft.com/office/powerpoint/2010/main" advTm="9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69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98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Realign</a:t>
            </a:r>
          </a:p>
        </p:txBody>
      </p:sp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827088" y="2066925"/>
            <a:ext cx="8066087" cy="467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Check head motion: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dirty="0" err="1" smtClean="0">
                <a:solidFill>
                  <a:srgbClr val="FFFF00"/>
                </a:solidFill>
                <a:latin typeface="Times New Roman" charset="0"/>
              </a:rPr>
              <a:t>HeadMotion.csv</a:t>
            </a:r>
            <a:r>
              <a:rPr kumimoji="1" lang="en-US" altLang="zh-CN" sz="2400" dirty="0" smtClean="0">
                <a:solidFill>
                  <a:srgbClr val="FFFF00"/>
                </a:solidFill>
                <a:latin typeface="Times New Roman" charset="0"/>
              </a:rPr>
              <a:t>: </a:t>
            </a:r>
            <a:r>
              <a:rPr kumimoji="1" lang="en-US" altLang="zh-CN" sz="2400" dirty="0" smtClean="0">
                <a:solidFill>
                  <a:srgbClr val="FFFFFF"/>
                </a:solidFill>
                <a:latin typeface="Times New Roman" charset="0"/>
              </a:rPr>
              <a:t>head motion characteristics for each subject (e.g., max or mean motion, mean FD, # or % of FD&gt;0.2)</a:t>
            </a:r>
          </a:p>
          <a:p>
            <a:pPr>
              <a:lnSpc>
                <a:spcPct val="150000"/>
              </a:lnSpc>
            </a:pPr>
            <a:endParaRPr kumimoji="1" lang="en-US" altLang="zh-CN" sz="800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4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Threshold: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Group mean (mean FD) + 2 * Group SD (mean FD)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Yan et al., 2013b, Neuroimage; Di Martino, 2013, </a:t>
            </a:r>
            <a:r>
              <a:rPr kumimoji="1" lang="en-US" altLang="zh-CN" sz="2400" dirty="0" err="1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Mol</a:t>
            </a:r>
            <a:r>
              <a:rPr kumimoji="1" lang="en-US" altLang="zh-CN" sz="24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 Psychiatry</a:t>
            </a:r>
          </a:p>
        </p:txBody>
      </p:sp>
      <p:sp>
        <p:nvSpPr>
          <p:cNvPr id="366598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A887FCB1-9872-084E-B92A-C01F5811470F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algn="ctr" eaLnBrk="1" hangingPunct="1"/>
              <a:t>27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66599" name="Course_Data_Process_of_R1620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256001"/>
      </p:ext>
    </p:extLst>
  </p:cSld>
  <p:clrMapOvr>
    <a:masterClrMapping/>
  </p:clrMapOvr>
  <p:transition xmlns:p14="http://schemas.microsoft.com/office/powerpoint/2010/main" advTm="16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65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659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33" name="Picture 9" descr="DPARSFA_OriginalSp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0"/>
            <a:ext cx="5975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6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C0290CA5-496D-5E4F-ABAF-B1F6B94822E1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algn="ctr" eaLnBrk="1" hangingPunct="1"/>
              <a:t>28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69676" name="Rectangle 12"/>
          <p:cNvSpPr>
            <a:spLocks noChangeArrowheads="1"/>
          </p:cNvSpPr>
          <p:nvPr/>
        </p:nvSpPr>
        <p:spPr bwMode="auto">
          <a:xfrm>
            <a:off x="7308850" y="2565400"/>
            <a:ext cx="1511300" cy="287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B1E2FB"/>
              </a:solidFill>
            </a:endParaRPr>
          </a:p>
        </p:txBody>
      </p:sp>
      <p:sp>
        <p:nvSpPr>
          <p:cNvPr id="369677" name="Rectangle 13"/>
          <p:cNvSpPr>
            <a:spLocks noChangeArrowheads="1"/>
          </p:cNvSpPr>
          <p:nvPr/>
        </p:nvSpPr>
        <p:spPr bwMode="auto">
          <a:xfrm>
            <a:off x="26988" y="3500438"/>
            <a:ext cx="3060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Voxel-Specific Head Motion Calculation</a:t>
            </a:r>
            <a:endParaRPr lang="en-US" altLang="zh-CN" sz="2000" smtClean="0">
              <a:solidFill>
                <a:srgbClr val="B1E2FB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29029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129030" name="Rectangle 2"/>
          <p:cNvSpPr>
            <a:spLocks noChangeArrowheads="1"/>
          </p:cNvSpPr>
          <p:nvPr/>
        </p:nvSpPr>
        <p:spPr bwMode="auto">
          <a:xfrm>
            <a:off x="684311" y="4941888"/>
            <a:ext cx="15190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(Yan et al., </a:t>
            </a:r>
          </a:p>
          <a:p>
            <a:pPr algn="ctr"/>
            <a:r>
              <a:rPr kumimoji="1" lang="en-US" altLang="zh-CN" sz="20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Neuroimage  </a:t>
            </a:r>
          </a:p>
          <a:p>
            <a:pPr algn="ctr"/>
            <a:r>
              <a:rPr kumimoji="1" lang="en-US" altLang="zh-CN" sz="20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2013a)</a:t>
            </a:r>
            <a:endParaRPr lang="en-US" sz="2000" b="0" dirty="0" smtClean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129034" name="Course_Data_Process_of_R1544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543307"/>
      </p:ext>
    </p:extLst>
  </p:cSld>
  <p:clrMapOvr>
    <a:masterClrMapping/>
  </p:clrMapOvr>
  <p:transition xmlns:p14="http://schemas.microsoft.com/office/powerpoint/2010/main" advTm="11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9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034"/>
                </p:tgtEl>
              </p:cMediaNode>
            </p:audio>
          </p:childTnLst>
        </p:cTn>
      </p:par>
    </p:tnLst>
    <p:bldLst>
      <p:bldP spid="369676" grpId="0" animBg="1"/>
      <p:bldP spid="36967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页脚占位符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E49DACEA-D6CB-164D-93A9-D361D68233A9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50000"/>
                </a:spcBef>
              </a:pPr>
              <a:t>29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476250"/>
            <a:ext cx="5327650" cy="1257300"/>
          </a:xfrm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Voxel-Specific Head Motion Calculation</a:t>
            </a:r>
            <a:br>
              <a:rPr lang="en-US" altLang="zh-CN" b="1">
                <a:latin typeface="Arial" charset="0"/>
                <a:ea typeface="宋体" charset="0"/>
                <a:cs typeface="宋体" charset="0"/>
              </a:rPr>
            </a:br>
            <a:endParaRPr lang="en-US" altLang="zh-CN" b="1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827088" y="1217613"/>
            <a:ext cx="8066087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endParaRPr kumimoji="1" lang="en-US" altLang="zh-CN" sz="240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40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{WorkingDir}\VoxelSpecificHeadMotion\Sub_xxx: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HMvox_x_*.nii: </a:t>
            </a:r>
            <a:r>
              <a:rPr kumimoji="1" lang="en-US" altLang="zh-CN" sz="24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voxel specific translation in x axis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FDvox_*.nii: </a:t>
            </a:r>
            <a:r>
              <a:rPr kumimoji="1" lang="en-US" altLang="zh-CN" sz="24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Frame-wise Displacement (relative to the previous time point) for each voxel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TDvox_*.nii: </a:t>
            </a:r>
            <a:r>
              <a:rPr kumimoji="1" lang="en-US" altLang="zh-CN" sz="24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Total Displacement (relative to the reference time point) for each voxel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MeanFDvox.nii: </a:t>
            </a:r>
            <a:r>
              <a:rPr kumimoji="1" lang="en-US" altLang="zh-CN" sz="24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temporal mean of FDvox for each voxel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MeanTDvox.nii: </a:t>
            </a:r>
            <a:r>
              <a:rPr kumimoji="1" lang="en-US" altLang="zh-CN" sz="24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temporal mean of TDvox for each voxel</a:t>
            </a:r>
          </a:p>
          <a:p>
            <a:pPr>
              <a:lnSpc>
                <a:spcPct val="150000"/>
              </a:lnSpc>
            </a:pPr>
            <a:endParaRPr kumimoji="1" lang="en-US" altLang="zh-CN" sz="2400" smtClean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131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914400"/>
            <a:ext cx="8010525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1080" name="Course_Data_Process_of_R1550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188159"/>
      </p:ext>
    </p:extLst>
  </p:cSld>
  <p:clrMapOvr>
    <a:masterClrMapping/>
  </p:clrMapOvr>
  <p:transition xmlns:p14="http://schemas.microsoft.com/office/powerpoint/2010/main" advTm="10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1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08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NETP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1752"/>
            <a:ext cx="6859752" cy="6859752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1B6F261-DCCF-D44E-BF80-29C41F3461DB}" type="slidenum">
              <a:rPr lang="en-US" altLang="zh-CN"/>
              <a:pPr/>
              <a:t>3</a:t>
            </a:fld>
            <a:endParaRPr lang="en-US" altLang="zh-CN"/>
          </a:p>
        </p:txBody>
      </p:sp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938" y="549275"/>
            <a:ext cx="229076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Outline</a:t>
            </a: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900112" y="1557338"/>
            <a:ext cx="806437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</a:t>
            </a:r>
            <a:r>
              <a:rPr kumimoji="1" lang="en-US" altLang="zh-CN" sz="36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DPARSF (Basic Edition)</a:t>
            </a:r>
            <a:endParaRPr kumimoji="1" lang="en-US" altLang="zh-CN" sz="36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</a:t>
            </a:r>
            <a:r>
              <a:rPr kumimoji="1" lang="en-US" altLang="zh-CN" sz="36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RNET: a cloud way for doing research</a:t>
            </a:r>
            <a:endParaRPr kumimoji="1" lang="en-US" altLang="zh-CN" sz="36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331780" name="AutoShape 4"/>
          <p:cNvSpPr>
            <a:spLocks noChangeArrowheads="1"/>
          </p:cNvSpPr>
          <p:nvPr/>
        </p:nvSpPr>
        <p:spPr bwMode="auto">
          <a:xfrm>
            <a:off x="142875" y="1844675"/>
            <a:ext cx="468313" cy="5048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31782" name="Course_Data_Process_of_R469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17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1782"/>
                </p:tgtEl>
              </p:cMediaNode>
            </p:audio>
          </p:childTnLst>
        </p:cTn>
      </p:par>
    </p:tnLst>
    <p:bldLst>
      <p:bldP spid="33178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420CFE6-CD4E-654D-BF43-CAD3B052731F}" type="slidenum">
              <a:rPr lang="en-US" altLang="zh-CN"/>
              <a:pPr/>
              <a:t>30</a:t>
            </a:fld>
            <a:endParaRPr lang="en-US" altLang="zh-CN"/>
          </a:p>
        </p:txBody>
      </p:sp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272338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 Basic Edition's procedure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611188" y="1887538"/>
            <a:ext cx="8208962" cy="43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Convert DICOM files to NIFTI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images 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Remove First 10 Time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Points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Slice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Timing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Realign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Normalize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Smooth (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optional)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Detrend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(optional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Nuisance covariates regression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Calculate ALFF and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fALFF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Filter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ReHo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(without smooth in preprocessing)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Functional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Connectivity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02472" name="Course_Data_Process_of_R718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9512" y="3356992"/>
            <a:ext cx="360040" cy="28803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29013"/>
      </p:ext>
    </p:extLst>
  </p:cSld>
  <p:clrMapOvr>
    <a:masterClrMapping/>
  </p:clrMapOvr>
  <p:transition xmlns:p14="http://schemas.microsoft.com/office/powerpoint/2010/main" advTm="2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247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9B2FC872-70D3-AA47-9534-D54C1432C4DD}" type="slidenum">
              <a:rPr lang="en-US" altLang="zh-CN"/>
              <a:pPr/>
              <a:t>31</a:t>
            </a:fld>
            <a:endParaRPr lang="en-US" altLang="zh-CN"/>
          </a:p>
        </p:txBody>
      </p:sp>
      <p:sp>
        <p:nvSpPr>
          <p:cNvPr id="73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Normalize</a:t>
            </a:r>
          </a:p>
        </p:txBody>
      </p:sp>
      <p:sp>
        <p:nvSpPr>
          <p:cNvPr id="733187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Why?</a:t>
            </a:r>
          </a:p>
        </p:txBody>
      </p:sp>
      <p:pic>
        <p:nvPicPr>
          <p:cNvPr id="7331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658938"/>
            <a:ext cx="6264275" cy="519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33190" name="Rectangle 6"/>
          <p:cNvSpPr>
            <a:spLocks noChangeArrowheads="1"/>
          </p:cNvSpPr>
          <p:nvPr/>
        </p:nvSpPr>
        <p:spPr bwMode="auto">
          <a:xfrm>
            <a:off x="0" y="5734050"/>
            <a:ext cx="20018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kumimoji="1" lang="en-US" altLang="zh-CN" sz="24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Huettel et al., </a:t>
            </a:r>
          </a:p>
          <a:p>
            <a:r>
              <a:rPr kumimoji="1" lang="en-US" altLang="zh-CN" sz="24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2004</a:t>
            </a:r>
          </a:p>
        </p:txBody>
      </p:sp>
      <p:pic>
        <p:nvPicPr>
          <p:cNvPr id="733192" name="Course_Data_Process_of_R732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08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3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3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3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3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3192"/>
                </p:tgtEl>
              </p:cMediaNode>
            </p:audio>
          </p:childTnLst>
        </p:cTn>
      </p:par>
    </p:tnLst>
    <p:bldLst>
      <p:bldP spid="73319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5D9ACD2-E2E7-7049-A98C-6DDB9047C110}" type="slidenum">
              <a:rPr lang="en-US" altLang="zh-CN"/>
              <a:pPr/>
              <a:t>32</a:t>
            </a:fld>
            <a:endParaRPr lang="en-US" altLang="zh-CN"/>
          </a:p>
        </p:txBody>
      </p:sp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Normalize</a:t>
            </a:r>
          </a:p>
        </p:txBody>
      </p:sp>
      <p:sp>
        <p:nvSpPr>
          <p:cNvPr id="888835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Methods:</a:t>
            </a:r>
          </a:p>
        </p:txBody>
      </p:sp>
      <p:sp>
        <p:nvSpPr>
          <p:cNvPr id="888836" name="Rectangle 4"/>
          <p:cNvSpPr>
            <a:spLocks noChangeArrowheads="1"/>
          </p:cNvSpPr>
          <p:nvPr/>
        </p:nvSpPr>
        <p:spPr bwMode="auto">
          <a:xfrm>
            <a:off x="1403350" y="2349500"/>
            <a:ext cx="7489825" cy="586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I. </a:t>
            </a: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Normalize </a:t>
            </a: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by using EPI templates</a:t>
            </a:r>
          </a:p>
          <a:p>
            <a:pPr>
              <a:lnSpc>
                <a:spcPct val="150000"/>
              </a:lnSpc>
            </a:pP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II.  Normalize </a:t>
            </a: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by using T1 image unified </a:t>
            </a: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segmentation</a:t>
            </a:r>
          </a:p>
          <a:p>
            <a:pPr>
              <a:lnSpc>
                <a:spcPct val="150000"/>
              </a:lnSpc>
            </a:pP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III. Normalize by using DARTEL</a:t>
            </a:r>
          </a:p>
          <a:p>
            <a:pPr>
              <a:lnSpc>
                <a:spcPct val="150000"/>
              </a:lnSpc>
            </a:pP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IV. </a:t>
            </a: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Normalize by using T1 templates (Not supported)</a:t>
            </a:r>
          </a:p>
          <a:p>
            <a:pPr>
              <a:lnSpc>
                <a:spcPct val="150000"/>
              </a:lnSpc>
            </a:pPr>
            <a:endParaRPr kumimoji="1" lang="en-US" altLang="zh-CN" sz="3600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endParaRPr kumimoji="1" lang="zh-CN" sz="36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888839" name="Course_Data_Process_of_R802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5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888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8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8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8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8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8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88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88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883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5D9ACD2-E2E7-7049-A98C-6DDB9047C110}" type="slidenum">
              <a:rPr lang="en-US" altLang="zh-CN"/>
              <a:pPr/>
              <a:t>33</a:t>
            </a:fld>
            <a:endParaRPr lang="en-US" altLang="zh-CN"/>
          </a:p>
        </p:txBody>
      </p:sp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Normalize</a:t>
            </a:r>
          </a:p>
        </p:txBody>
      </p:sp>
      <p:sp>
        <p:nvSpPr>
          <p:cNvPr id="888835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Methods:</a:t>
            </a:r>
          </a:p>
        </p:txBody>
      </p:sp>
      <p:sp>
        <p:nvSpPr>
          <p:cNvPr id="888836" name="Rectangle 4"/>
          <p:cNvSpPr>
            <a:spLocks noChangeArrowheads="1"/>
          </p:cNvSpPr>
          <p:nvPr/>
        </p:nvSpPr>
        <p:spPr bwMode="auto">
          <a:xfrm>
            <a:off x="1403350" y="2349500"/>
            <a:ext cx="7489825" cy="586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I. </a:t>
            </a: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Normalize </a:t>
            </a: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by using EPI templates</a:t>
            </a:r>
          </a:p>
          <a:p>
            <a:pPr>
              <a:lnSpc>
                <a:spcPct val="150000"/>
              </a:lnSpc>
            </a:pP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II.  Normalize </a:t>
            </a: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by using T1 image unified </a:t>
            </a: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segmentation</a:t>
            </a:r>
          </a:p>
          <a:p>
            <a:pPr>
              <a:lnSpc>
                <a:spcPct val="150000"/>
              </a:lnSpc>
            </a:pP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III. Normalize by using DARTEL</a:t>
            </a:r>
          </a:p>
          <a:p>
            <a:pPr>
              <a:lnSpc>
                <a:spcPct val="150000"/>
              </a:lnSpc>
            </a:pP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IV. </a:t>
            </a: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Normalize by using T1 templates (Not supported)</a:t>
            </a:r>
          </a:p>
          <a:p>
            <a:pPr>
              <a:lnSpc>
                <a:spcPct val="150000"/>
              </a:lnSpc>
            </a:pPr>
            <a:endParaRPr kumimoji="1" lang="en-US" altLang="zh-CN" sz="3600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endParaRPr kumimoji="1" lang="zh-CN" sz="36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888839" name="Course_Data_Process_of_R802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79512" y="2708920"/>
            <a:ext cx="360040" cy="28803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3538233"/>
      </p:ext>
    </p:extLst>
  </p:cSld>
  <p:clrMapOvr>
    <a:masterClrMapping/>
  </p:clrMapOvr>
  <p:transition xmlns:p14="http://schemas.microsoft.com/office/powerpoint/2010/main" advTm="5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888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883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38100"/>
            <a:ext cx="5867400" cy="681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864" y="1412776"/>
            <a:ext cx="5943600" cy="539750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6EAE49-8E13-0344-8516-7641305706E7}" type="slidenum">
              <a:rPr lang="en-US" altLang="zh-CN"/>
              <a:pPr/>
              <a:t>34</a:t>
            </a:fld>
            <a:endParaRPr lang="en-US" altLang="zh-CN"/>
          </a:p>
        </p:txBody>
      </p:sp>
      <p:sp>
        <p:nvSpPr>
          <p:cNvPr id="931843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31846" name="Rectangle 6"/>
          <p:cNvSpPr>
            <a:spLocks noChangeArrowheads="1"/>
          </p:cNvSpPr>
          <p:nvPr/>
        </p:nvSpPr>
        <p:spPr bwMode="auto">
          <a:xfrm>
            <a:off x="4355976" y="2492896"/>
            <a:ext cx="1296144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31850" name="Course_Data_Process_of_R820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921579"/>
      </p:ext>
    </p:extLst>
  </p:cSld>
  <p:clrMapOvr>
    <a:masterClrMapping/>
  </p:clrMapOvr>
  <p:transition xmlns:p14="http://schemas.microsoft.com/office/powerpoint/2010/main" advTm="1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1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1850"/>
                </p:tgtEl>
              </p:cMediaNode>
            </p:audio>
          </p:childTnLst>
        </p:cTn>
      </p:par>
    </p:tnLst>
    <p:bldLst>
      <p:bldP spid="93184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5D9ACD2-E2E7-7049-A98C-6DDB9047C110}" type="slidenum">
              <a:rPr lang="en-US" altLang="zh-CN">
                <a:latin typeface="Arial"/>
              </a:rPr>
              <a:pPr/>
              <a:t>35</a:t>
            </a:fld>
            <a:endParaRPr lang="en-US" altLang="zh-CN">
              <a:latin typeface="Arial"/>
            </a:endParaRPr>
          </a:p>
        </p:txBody>
      </p:sp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Normalize</a:t>
            </a:r>
          </a:p>
        </p:txBody>
      </p:sp>
      <p:sp>
        <p:nvSpPr>
          <p:cNvPr id="888835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Methods:</a:t>
            </a:r>
          </a:p>
        </p:txBody>
      </p:sp>
      <p:sp>
        <p:nvSpPr>
          <p:cNvPr id="888836" name="Rectangle 4"/>
          <p:cNvSpPr>
            <a:spLocks noChangeArrowheads="1"/>
          </p:cNvSpPr>
          <p:nvPr/>
        </p:nvSpPr>
        <p:spPr bwMode="auto">
          <a:xfrm>
            <a:off x="1403350" y="2349500"/>
            <a:ext cx="7489825" cy="586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I. </a:t>
            </a: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Normalize </a:t>
            </a: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by using EPI templates</a:t>
            </a:r>
          </a:p>
          <a:p>
            <a:pPr>
              <a:lnSpc>
                <a:spcPct val="150000"/>
              </a:lnSpc>
            </a:pP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II.  Normalize </a:t>
            </a: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by using T1 image unified </a:t>
            </a: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segmentation</a:t>
            </a:r>
          </a:p>
          <a:p>
            <a:pPr>
              <a:lnSpc>
                <a:spcPct val="150000"/>
              </a:lnSpc>
            </a:pP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III. Normalize by using DARTEL</a:t>
            </a:r>
          </a:p>
          <a:p>
            <a:pPr>
              <a:lnSpc>
                <a:spcPct val="150000"/>
              </a:lnSpc>
            </a:pP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IV. </a:t>
            </a: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Normalize by using T1 templates (Not supported)</a:t>
            </a:r>
          </a:p>
          <a:p>
            <a:pPr>
              <a:lnSpc>
                <a:spcPct val="150000"/>
              </a:lnSpc>
            </a:pPr>
            <a:endParaRPr kumimoji="1" lang="en-US" altLang="zh-CN" sz="3600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endParaRPr kumimoji="1" lang="zh-CN" altLang="en-US" sz="36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888839" name="Course_Data_Process_of_R802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79512" y="3429001"/>
            <a:ext cx="360040" cy="28803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964207"/>
      </p:ext>
    </p:extLst>
  </p:cSld>
  <p:clrMapOvr>
    <a:masterClrMapping/>
  </p:clrMapOvr>
  <p:transition xmlns:p14="http://schemas.microsoft.com/office/powerpoint/2010/main" advTm="5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888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883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5D9ACD2-E2E7-7049-A98C-6DDB9047C110}" type="slidenum">
              <a:rPr lang="en-US" altLang="zh-CN">
                <a:latin typeface="Arial"/>
              </a:rPr>
              <a:pPr/>
              <a:t>36</a:t>
            </a:fld>
            <a:endParaRPr lang="en-US" altLang="zh-CN">
              <a:latin typeface="Arial"/>
            </a:endParaRPr>
          </a:p>
        </p:txBody>
      </p:sp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Normalize</a:t>
            </a:r>
          </a:p>
        </p:txBody>
      </p:sp>
      <p:sp>
        <p:nvSpPr>
          <p:cNvPr id="888836" name="Rectangle 4"/>
          <p:cNvSpPr>
            <a:spLocks noChangeArrowheads="1"/>
          </p:cNvSpPr>
          <p:nvPr/>
        </p:nvSpPr>
        <p:spPr bwMode="auto">
          <a:xfrm>
            <a:off x="1403350" y="1412776"/>
            <a:ext cx="7489825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571500" indent="-571500">
              <a:lnSpc>
                <a:spcPct val="150000"/>
              </a:lnSpc>
              <a:buAutoNum type="romanUcPeriod" startAt="2"/>
            </a:pP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Normalize </a:t>
            </a: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by using T1 image </a:t>
            </a: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unified segmentation</a:t>
            </a:r>
            <a:endParaRPr kumimoji="1" lang="en-US" altLang="zh-CN" sz="3600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endParaRPr kumimoji="1" lang="zh-CN" altLang="en-US" sz="36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888839" name="Course_Data_Process_of_R802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258888" y="2997870"/>
            <a:ext cx="777716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Structural image was </a:t>
            </a:r>
            <a:r>
              <a:rPr lang="en-US" altLang="zh-CN" sz="2400" dirty="0" err="1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coregistered</a:t>
            </a: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 to the mean functional image after 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motion </a:t>
            </a: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correction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The transformed structural image was then segmented into gray matter, white matter, cerebrospinal fluid by using a unified segmentation algorithm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Normalize: the motion corrected functional volumes were spatially normalized to the MNI space using the normalization parameters estimated during unified segmentation (*_</a:t>
            </a:r>
            <a:r>
              <a:rPr lang="en-US" altLang="zh-CN" sz="2400" dirty="0" err="1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seg_sn.mat</a:t>
            </a: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6474052"/>
      </p:ext>
    </p:extLst>
  </p:cSld>
  <p:clrMapOvr>
    <a:masterClrMapping/>
  </p:clrMapOvr>
  <p:transition xmlns:p14="http://schemas.microsoft.com/office/powerpoint/2010/main" advTm="5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888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883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912" y="0"/>
            <a:ext cx="5050971" cy="685800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6EAE49-8E13-0344-8516-7641305706E7}" type="slidenum">
              <a:rPr lang="en-US" altLang="zh-CN">
                <a:latin typeface="Arial"/>
              </a:rPr>
              <a:pPr/>
              <a:t>37</a:t>
            </a:fld>
            <a:endParaRPr lang="en-US" altLang="zh-CN">
              <a:latin typeface="Arial"/>
            </a:endParaRPr>
          </a:p>
        </p:txBody>
      </p:sp>
      <p:sp>
        <p:nvSpPr>
          <p:cNvPr id="931843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31846" name="Rectangle 6"/>
          <p:cNvSpPr>
            <a:spLocks noChangeArrowheads="1"/>
          </p:cNvSpPr>
          <p:nvPr/>
        </p:nvSpPr>
        <p:spPr bwMode="auto">
          <a:xfrm>
            <a:off x="6084168" y="3140968"/>
            <a:ext cx="1944216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  <p:pic>
        <p:nvPicPr>
          <p:cNvPr id="931850" name="Course_Data_Process_of_R820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851920" y="3356992"/>
            <a:ext cx="4968552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37168"/>
      </p:ext>
    </p:extLst>
  </p:cSld>
  <p:clrMapOvr>
    <a:masterClrMapping/>
  </p:clrMapOvr>
  <p:transition xmlns:p14="http://schemas.microsoft.com/office/powerpoint/2010/main" advTm="1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1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1850"/>
                </p:tgtEl>
              </p:cMediaNode>
            </p:audio>
          </p:childTnLst>
        </p:cTn>
      </p:par>
    </p:tnLst>
    <p:bldLst>
      <p:bldP spid="931846" grpId="0" animBg="1"/>
      <p:bldP spid="931846" grpId="1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5D9ACD2-E2E7-7049-A98C-6DDB9047C110}" type="slidenum">
              <a:rPr lang="en-US" altLang="zh-CN">
                <a:latin typeface="Arial"/>
              </a:rPr>
              <a:pPr/>
              <a:t>38</a:t>
            </a:fld>
            <a:endParaRPr lang="en-US" altLang="zh-CN">
              <a:latin typeface="Arial"/>
            </a:endParaRPr>
          </a:p>
        </p:txBody>
      </p:sp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Normalize</a:t>
            </a:r>
          </a:p>
        </p:txBody>
      </p:sp>
      <p:sp>
        <p:nvSpPr>
          <p:cNvPr id="888835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Methods:</a:t>
            </a:r>
          </a:p>
        </p:txBody>
      </p:sp>
      <p:sp>
        <p:nvSpPr>
          <p:cNvPr id="888836" name="Rectangle 4"/>
          <p:cNvSpPr>
            <a:spLocks noChangeArrowheads="1"/>
          </p:cNvSpPr>
          <p:nvPr/>
        </p:nvSpPr>
        <p:spPr bwMode="auto">
          <a:xfrm>
            <a:off x="1403350" y="2349500"/>
            <a:ext cx="7489825" cy="586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I. </a:t>
            </a: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Normalize </a:t>
            </a: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by using EPI templates</a:t>
            </a:r>
          </a:p>
          <a:p>
            <a:pPr>
              <a:lnSpc>
                <a:spcPct val="150000"/>
              </a:lnSpc>
            </a:pP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II.  Normalize </a:t>
            </a: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by using T1 image unified </a:t>
            </a: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segmentation</a:t>
            </a:r>
          </a:p>
          <a:p>
            <a:pPr>
              <a:lnSpc>
                <a:spcPct val="150000"/>
              </a:lnSpc>
            </a:pP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III. Normalize by using DARTEL</a:t>
            </a:r>
          </a:p>
          <a:p>
            <a:pPr>
              <a:lnSpc>
                <a:spcPct val="150000"/>
              </a:lnSpc>
            </a:pP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IV. </a:t>
            </a: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Normalize by using T1 templates (Not supported)</a:t>
            </a:r>
          </a:p>
          <a:p>
            <a:pPr>
              <a:lnSpc>
                <a:spcPct val="150000"/>
              </a:lnSpc>
            </a:pPr>
            <a:endParaRPr kumimoji="1" lang="en-US" altLang="zh-CN" sz="3600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endParaRPr kumimoji="1" lang="zh-CN" altLang="en-US" sz="36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888839" name="Course_Data_Process_of_R802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79512" y="4797153"/>
            <a:ext cx="360040" cy="28803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2998670"/>
      </p:ext>
    </p:extLst>
  </p:cSld>
  <p:clrMapOvr>
    <a:masterClrMapping/>
  </p:clrMapOvr>
  <p:transition xmlns:p14="http://schemas.microsoft.com/office/powerpoint/2010/main" advTm="5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888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883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5D9ACD2-E2E7-7049-A98C-6DDB9047C110}" type="slidenum">
              <a:rPr lang="en-US" altLang="zh-CN">
                <a:latin typeface="Arial"/>
              </a:rPr>
              <a:pPr/>
              <a:t>39</a:t>
            </a:fld>
            <a:endParaRPr lang="en-US" altLang="zh-CN">
              <a:latin typeface="Arial"/>
            </a:endParaRPr>
          </a:p>
        </p:txBody>
      </p:sp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Normalize</a:t>
            </a:r>
          </a:p>
        </p:txBody>
      </p:sp>
      <p:sp>
        <p:nvSpPr>
          <p:cNvPr id="888836" name="Rectangle 4"/>
          <p:cNvSpPr>
            <a:spLocks noChangeArrowheads="1"/>
          </p:cNvSpPr>
          <p:nvPr/>
        </p:nvSpPr>
        <p:spPr bwMode="auto">
          <a:xfrm>
            <a:off x="1403350" y="1412776"/>
            <a:ext cx="7489825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III. Normalize </a:t>
            </a:r>
            <a:r>
              <a:rPr kumimoji="1" lang="en-US" altLang="zh-CN" sz="3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by </a:t>
            </a:r>
            <a:r>
              <a:rPr kumimoji="1" lang="en-US" altLang="zh-CN" sz="3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using DARTEL</a:t>
            </a:r>
            <a:endParaRPr kumimoji="1" lang="zh-CN" altLang="en-US" sz="36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888839" name="Course_Data_Process_of_R802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258888" y="2276872"/>
            <a:ext cx="777716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Structural image was </a:t>
            </a:r>
            <a:r>
              <a:rPr lang="en-US" altLang="zh-CN" sz="2400" dirty="0" err="1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coregistered</a:t>
            </a: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 to the mean functional image after 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motion </a:t>
            </a: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correction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The transformed structural image was then segmented into gray matter, white matter, cerebrospinal fluid by using a unified segmentation 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algorithm (New Segment)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DARTEL: create template</a:t>
            </a:r>
            <a:endParaRPr lang="en-US" altLang="zh-CN" sz="2400" dirty="0">
              <a:solidFill>
                <a:schemeClr val="tx2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DARTEL</a:t>
            </a: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: Normalize to MNI 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space. </a:t>
            </a: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T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he </a:t>
            </a: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motion corrected functional volumes were spatially normalized to the MNI space using the normalization parameters estimated 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in DARTEL.</a:t>
            </a:r>
            <a:endParaRPr lang="en-US" altLang="zh-CN" sz="2400" dirty="0">
              <a:solidFill>
                <a:schemeClr val="tx2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66599"/>
      </p:ext>
    </p:extLst>
  </p:cSld>
  <p:clrMapOvr>
    <a:masterClrMapping/>
  </p:clrMapOvr>
  <p:transition xmlns:p14="http://schemas.microsoft.com/office/powerpoint/2010/main" advTm="5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888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88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497887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0"/>
            <a:ext cx="5113337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</a:p>
        </p:txBody>
      </p:sp>
      <p:sp>
        <p:nvSpPr>
          <p:cNvPr id="98307" name="Text Box 8"/>
          <p:cNvSpPr txBox="1">
            <a:spLocks noChangeArrowheads="1"/>
          </p:cNvSpPr>
          <p:nvPr/>
        </p:nvSpPr>
        <p:spPr bwMode="auto">
          <a:xfrm>
            <a:off x="34925" y="6423025"/>
            <a:ext cx="6294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 b="0">
                <a:solidFill>
                  <a:srgbClr val="FFFFFF"/>
                </a:solidFill>
                <a:cs typeface="Times New Roman" charset="0"/>
              </a:rPr>
              <a:t>(Yan and Zang, 2010)</a:t>
            </a:r>
          </a:p>
        </p:txBody>
      </p:sp>
      <p:sp>
        <p:nvSpPr>
          <p:cNvPr id="9830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C6FDA72F-C107-304D-8D26-1823D633136A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45314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912" y="0"/>
            <a:ext cx="5050971" cy="685800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6EAE49-8E13-0344-8516-7641305706E7}" type="slidenum">
              <a:rPr lang="en-US" altLang="zh-CN">
                <a:latin typeface="Arial"/>
              </a:rPr>
              <a:pPr/>
              <a:t>40</a:t>
            </a:fld>
            <a:endParaRPr lang="en-US" altLang="zh-CN">
              <a:latin typeface="Arial"/>
            </a:endParaRPr>
          </a:p>
        </p:txBody>
      </p:sp>
      <p:sp>
        <p:nvSpPr>
          <p:cNvPr id="931843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31846" name="Rectangle 6"/>
          <p:cNvSpPr>
            <a:spLocks noChangeArrowheads="1"/>
          </p:cNvSpPr>
          <p:nvPr/>
        </p:nvSpPr>
        <p:spPr bwMode="auto">
          <a:xfrm>
            <a:off x="7956376" y="3140968"/>
            <a:ext cx="864096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  <p:pic>
        <p:nvPicPr>
          <p:cNvPr id="931850" name="Course_Data_Process_of_R820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851920" y="3356992"/>
            <a:ext cx="4968552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4628109"/>
      </p:ext>
    </p:extLst>
  </p:cSld>
  <p:clrMapOvr>
    <a:masterClrMapping/>
  </p:clrMapOvr>
  <p:transition xmlns:p14="http://schemas.microsoft.com/office/powerpoint/2010/main" advTm="1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1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1850"/>
                </p:tgtEl>
              </p:cMediaNode>
            </p:audio>
          </p:childTnLst>
        </p:cTn>
      </p:par>
    </p:tnLst>
    <p:bldLst>
      <p:bldP spid="931846" grpId="0" animBg="1"/>
      <p:bldP spid="931846" grpId="1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0"/>
            <a:ext cx="5050971" cy="6858000"/>
          </a:xfrm>
          <a:prstGeom prst="rect">
            <a:avLst/>
          </a:prstGeom>
        </p:spPr>
      </p:pic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10D7668-EA7E-B844-83C4-A053058C25B6}" type="slidenum">
              <a:rPr lang="en-US" altLang="zh-CN"/>
              <a:pPr/>
              <a:t>41</a:t>
            </a:fld>
            <a:endParaRPr lang="en-US" altLang="zh-CN"/>
          </a:p>
        </p:txBody>
      </p:sp>
      <p:sp>
        <p:nvSpPr>
          <p:cNvPr id="950276" name="Rectangle 4"/>
          <p:cNvSpPr>
            <a:spLocks noChangeArrowheads="1"/>
          </p:cNvSpPr>
          <p:nvPr/>
        </p:nvSpPr>
        <p:spPr bwMode="auto">
          <a:xfrm>
            <a:off x="827088" y="1628775"/>
            <a:ext cx="72009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50277" name="Rectangle 5"/>
          <p:cNvSpPr>
            <a:spLocks noChangeArrowheads="1"/>
          </p:cNvSpPr>
          <p:nvPr/>
        </p:nvSpPr>
        <p:spPr bwMode="auto">
          <a:xfrm>
            <a:off x="4644008" y="2852936"/>
            <a:ext cx="792087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0278" name="Rectangle 6"/>
          <p:cNvSpPr>
            <a:spLocks noChangeArrowheads="1"/>
          </p:cNvSpPr>
          <p:nvPr/>
        </p:nvSpPr>
        <p:spPr bwMode="auto">
          <a:xfrm>
            <a:off x="5508103" y="2852936"/>
            <a:ext cx="1907109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0279" name="Rectangle 7"/>
          <p:cNvSpPr>
            <a:spLocks noChangeArrowheads="1"/>
          </p:cNvSpPr>
          <p:nvPr/>
        </p:nvSpPr>
        <p:spPr bwMode="auto">
          <a:xfrm>
            <a:off x="7486650" y="2852936"/>
            <a:ext cx="1261814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0280" name="Rectangle 8"/>
          <p:cNvSpPr>
            <a:spLocks noChangeArrowheads="1"/>
          </p:cNvSpPr>
          <p:nvPr/>
        </p:nvSpPr>
        <p:spPr bwMode="auto">
          <a:xfrm>
            <a:off x="5076056" y="3140968"/>
            <a:ext cx="1080344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0281" name="Rectangle 9"/>
          <p:cNvSpPr>
            <a:spLocks noChangeArrowheads="1"/>
          </p:cNvSpPr>
          <p:nvPr/>
        </p:nvSpPr>
        <p:spPr bwMode="auto">
          <a:xfrm>
            <a:off x="6156176" y="3140968"/>
            <a:ext cx="1800200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0283" name="Rectangle 11"/>
          <p:cNvSpPr>
            <a:spLocks noChangeArrowheads="1"/>
          </p:cNvSpPr>
          <p:nvPr/>
        </p:nvSpPr>
        <p:spPr bwMode="auto">
          <a:xfrm>
            <a:off x="8028384" y="3212976"/>
            <a:ext cx="792088" cy="21532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0284" name="Rectangle 12"/>
          <p:cNvSpPr>
            <a:spLocks noChangeArrowheads="1"/>
          </p:cNvSpPr>
          <p:nvPr/>
        </p:nvSpPr>
        <p:spPr bwMode="auto">
          <a:xfrm>
            <a:off x="395536" y="3645024"/>
            <a:ext cx="2376487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T1 Data should be arranged in T1Raw or T1Img (co*.</a:t>
            </a:r>
            <a:r>
              <a:rPr kumimoji="1" lang="en-US" altLang="zh-CN" sz="2000" dirty="0" err="1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img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) directory!</a:t>
            </a:r>
          </a:p>
        </p:txBody>
      </p:sp>
      <p:sp>
        <p:nvSpPr>
          <p:cNvPr id="950285" name="Rectangle 13"/>
          <p:cNvSpPr>
            <a:spLocks noChangeArrowheads="1"/>
          </p:cNvSpPr>
          <p:nvPr/>
        </p:nvSpPr>
        <p:spPr bwMode="auto">
          <a:xfrm>
            <a:off x="5220072" y="3429000"/>
            <a:ext cx="3600400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0289" name="Rectangle 17"/>
          <p:cNvSpPr>
            <a:spLocks noChangeArrowheads="1"/>
          </p:cNvSpPr>
          <p:nvPr/>
        </p:nvSpPr>
        <p:spPr bwMode="auto">
          <a:xfrm>
            <a:off x="3851920" y="3429001"/>
            <a:ext cx="1368152" cy="21602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20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50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50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0277" grpId="0" animBg="1"/>
      <p:bldP spid="950277" grpId="1" animBg="1"/>
      <p:bldP spid="950278" grpId="0" animBg="1"/>
      <p:bldP spid="950278" grpId="1" animBg="1"/>
      <p:bldP spid="950279" grpId="0" animBg="1"/>
      <p:bldP spid="950279" grpId="1" animBg="1"/>
      <p:bldP spid="950280" grpId="0" animBg="1"/>
      <p:bldP spid="950280" grpId="1" animBg="1"/>
      <p:bldP spid="950281" grpId="0" animBg="1"/>
      <p:bldP spid="950281" grpId="1" animBg="1"/>
      <p:bldP spid="950283" grpId="0" animBg="1"/>
      <p:bldP spid="950283" grpId="1" animBg="1"/>
      <p:bldP spid="950284" grpId="0"/>
      <p:bldP spid="950284" grpId="1"/>
      <p:bldP spid="950285" grpId="0" animBg="1"/>
      <p:bldP spid="950289" grpId="0" animBg="1"/>
      <p:bldP spid="950289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BB1AEA5-0248-774A-9BB5-8481885B753E}" type="slidenum">
              <a:rPr lang="en-US" altLang="zh-CN"/>
              <a:pPr/>
              <a:t>42</a:t>
            </a:fld>
            <a:endParaRPr lang="en-US" altLang="zh-CN"/>
          </a:p>
        </p:txBody>
      </p:sp>
      <p:pic>
        <p:nvPicPr>
          <p:cNvPr id="107726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69963"/>
            <a:ext cx="7343775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77251" name="Rectangle 3"/>
          <p:cNvSpPr>
            <a:spLocks noChangeArrowheads="1"/>
          </p:cNvSpPr>
          <p:nvPr/>
        </p:nvSpPr>
        <p:spPr bwMode="auto">
          <a:xfrm>
            <a:off x="2916238" y="1844675"/>
            <a:ext cx="1223962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52" name="Rectangle 4"/>
          <p:cNvSpPr>
            <a:spLocks noChangeArrowheads="1"/>
          </p:cNvSpPr>
          <p:nvPr/>
        </p:nvSpPr>
        <p:spPr bwMode="auto">
          <a:xfrm>
            <a:off x="2268538" y="2205038"/>
            <a:ext cx="3095625" cy="431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53" name="Rectangle 5"/>
          <p:cNvSpPr>
            <a:spLocks noChangeArrowheads="1"/>
          </p:cNvSpPr>
          <p:nvPr/>
        </p:nvSpPr>
        <p:spPr bwMode="auto">
          <a:xfrm>
            <a:off x="2268538" y="2565400"/>
            <a:ext cx="3095625" cy="4333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54" name="Rectangle 6"/>
          <p:cNvSpPr>
            <a:spLocks noChangeArrowheads="1"/>
          </p:cNvSpPr>
          <p:nvPr/>
        </p:nvSpPr>
        <p:spPr bwMode="auto">
          <a:xfrm>
            <a:off x="2195513" y="5300663"/>
            <a:ext cx="3313112" cy="4333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55" name="Rectangle 7"/>
          <p:cNvSpPr>
            <a:spLocks noChangeArrowheads="1"/>
          </p:cNvSpPr>
          <p:nvPr/>
        </p:nvSpPr>
        <p:spPr bwMode="auto">
          <a:xfrm>
            <a:off x="2124075" y="4292600"/>
            <a:ext cx="3384550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57" name="Rectangle 9"/>
          <p:cNvSpPr>
            <a:spLocks noChangeArrowheads="1"/>
          </p:cNvSpPr>
          <p:nvPr/>
        </p:nvSpPr>
        <p:spPr bwMode="auto">
          <a:xfrm>
            <a:off x="7380288" y="765175"/>
            <a:ext cx="1763712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GM in original space</a:t>
            </a:r>
          </a:p>
        </p:txBody>
      </p:sp>
      <p:sp>
        <p:nvSpPr>
          <p:cNvPr id="1077258" name="Rectangle 10"/>
          <p:cNvSpPr>
            <a:spLocks noChangeArrowheads="1"/>
          </p:cNvSpPr>
          <p:nvPr/>
        </p:nvSpPr>
        <p:spPr bwMode="auto">
          <a:xfrm>
            <a:off x="7451725" y="1844675"/>
            <a:ext cx="1692275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WM in original space</a:t>
            </a:r>
          </a:p>
        </p:txBody>
      </p:sp>
      <p:sp>
        <p:nvSpPr>
          <p:cNvPr id="1077259" name="Rectangle 11"/>
          <p:cNvSpPr>
            <a:spLocks noChangeArrowheads="1"/>
          </p:cNvSpPr>
          <p:nvPr/>
        </p:nvSpPr>
        <p:spPr bwMode="auto">
          <a:xfrm>
            <a:off x="7451725" y="4357688"/>
            <a:ext cx="1728788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GM in normalized space</a:t>
            </a:r>
          </a:p>
        </p:txBody>
      </p:sp>
      <p:sp>
        <p:nvSpPr>
          <p:cNvPr id="1077260" name="Rectangle 12"/>
          <p:cNvSpPr>
            <a:spLocks noChangeArrowheads="1"/>
          </p:cNvSpPr>
          <p:nvPr/>
        </p:nvSpPr>
        <p:spPr bwMode="auto">
          <a:xfrm>
            <a:off x="7380288" y="3500438"/>
            <a:ext cx="212407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Modulated GM in normalized space</a:t>
            </a:r>
          </a:p>
        </p:txBody>
      </p:sp>
      <p:sp>
        <p:nvSpPr>
          <p:cNvPr id="1077261" name="Rectangle 13"/>
          <p:cNvSpPr>
            <a:spLocks noChangeArrowheads="1"/>
          </p:cNvSpPr>
          <p:nvPr/>
        </p:nvSpPr>
        <p:spPr bwMode="auto">
          <a:xfrm>
            <a:off x="2124075" y="2997200"/>
            <a:ext cx="3311525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7262" name="Rectangle 14"/>
          <p:cNvSpPr>
            <a:spLocks noChangeArrowheads="1"/>
          </p:cNvSpPr>
          <p:nvPr/>
        </p:nvSpPr>
        <p:spPr bwMode="auto">
          <a:xfrm>
            <a:off x="7524750" y="2276475"/>
            <a:ext cx="161925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CSF in original space</a:t>
            </a:r>
          </a:p>
        </p:txBody>
      </p:sp>
      <p:sp>
        <p:nvSpPr>
          <p:cNvPr id="1077263" name="Rectangle 15"/>
          <p:cNvSpPr>
            <a:spLocks noGrp="1" noChangeArrowheads="1"/>
          </p:cNvSpPr>
          <p:nvPr>
            <p:ph type="title"/>
          </p:nvPr>
        </p:nvSpPr>
        <p:spPr>
          <a:xfrm>
            <a:off x="2700338" y="155575"/>
            <a:ext cx="4535487" cy="536575"/>
          </a:xfrm>
          <a:noFill/>
          <a:ln/>
        </p:spPr>
        <p:txBody>
          <a:bodyPr/>
          <a:lstStyle/>
          <a:p>
            <a:r>
              <a:rPr lang="en-US" altLang="zh-CN" sz="3200" b="1">
                <a:latin typeface="Times New Roman" charset="0"/>
                <a:ea typeface="宋体" charset="0"/>
                <a:cs typeface="宋体" charset="0"/>
              </a:rPr>
              <a:t>By-Product: VBM</a:t>
            </a:r>
          </a:p>
        </p:txBody>
      </p:sp>
      <p:pic>
        <p:nvPicPr>
          <p:cNvPr id="1077266" name="Course_Data_Process_of_R888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366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7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77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77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77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77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77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77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77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77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77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77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77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77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77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77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77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77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77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77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7266"/>
                </p:tgtEl>
              </p:cMediaNode>
            </p:audio>
          </p:childTnLst>
        </p:cTn>
      </p:par>
    </p:tnLst>
    <p:bldLst>
      <p:bldP spid="1077251" grpId="0" animBg="1"/>
      <p:bldP spid="1077251" grpId="1" animBg="1"/>
      <p:bldP spid="1077252" grpId="0" animBg="1"/>
      <p:bldP spid="1077252" grpId="1" animBg="1"/>
      <p:bldP spid="1077253" grpId="0" animBg="1"/>
      <p:bldP spid="1077253" grpId="1" animBg="1"/>
      <p:bldP spid="1077254" grpId="0" animBg="1"/>
      <p:bldP spid="1077254" grpId="1" animBg="1"/>
      <p:bldP spid="1077255" grpId="0" animBg="1"/>
      <p:bldP spid="1077257" grpId="0"/>
      <p:bldP spid="1077257" grpId="1"/>
      <p:bldP spid="1077258" grpId="0"/>
      <p:bldP spid="1077258" grpId="1"/>
      <p:bldP spid="1077259" grpId="0"/>
      <p:bldP spid="1077260" grpId="0"/>
      <p:bldP spid="1077261" grpId="0" animBg="1"/>
      <p:bldP spid="1077261" grpId="1" animBg="1"/>
      <p:bldP spid="107726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fld id="{0C8126E5-A116-184B-BC0F-6179D200DA25}" type="slidenum">
              <a:rPr lang="en-US" altLang="zh-CN"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rPr>
              <a:pPr algn="ctr"/>
              <a:t>43</a:t>
            </a:fld>
            <a:endParaRPr lang="en-US" altLang="zh-CN" sz="1400" b="0">
              <a:solidFill>
                <a:srgbClr val="FFFF00"/>
              </a:solidFill>
              <a:latin typeface="Arial" charset="0"/>
              <a:ea typeface="宋体" charset="-122"/>
              <a:cs typeface="宋体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2197">
            <a:off x="827584" y="1362254"/>
            <a:ext cx="1872208" cy="231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4740">
            <a:off x="755576" y="4098558"/>
            <a:ext cx="1887736" cy="2373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1556792"/>
            <a:ext cx="2664469" cy="2087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4314582"/>
            <a:ext cx="2679817" cy="2171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3615988"/>
            <a:ext cx="1529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T1Img/Sub_001</a:t>
            </a:r>
            <a:endParaRPr lang="en-US" sz="1600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6474822"/>
            <a:ext cx="1814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T1ImgBet/Sub_001</a:t>
            </a:r>
            <a:endParaRPr lang="en-US" sz="1600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6367" y="3594502"/>
            <a:ext cx="3313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 err="1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RealignParameter</a:t>
            </a:r>
            <a:r>
              <a:rPr lang="en-US" sz="1600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/</a:t>
            </a:r>
            <a:r>
              <a:rPr lang="en-US" sz="16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Sub_001/mean*.</a:t>
            </a:r>
            <a:r>
              <a:rPr lang="en-US" sz="1600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nii</a:t>
            </a:r>
            <a:endParaRPr lang="en-US" sz="1600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7864" y="6402814"/>
            <a:ext cx="3700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 err="1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RealignParameter</a:t>
            </a:r>
            <a:r>
              <a:rPr lang="en-US" sz="1600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/Sub_001</a:t>
            </a:r>
            <a:r>
              <a:rPr lang="en-US" sz="16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/</a:t>
            </a:r>
            <a:r>
              <a:rPr lang="en-US" sz="1600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Bet_mean</a:t>
            </a:r>
            <a:r>
              <a:rPr lang="en-US" sz="1600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*.</a:t>
            </a:r>
            <a:r>
              <a:rPr lang="en-US" sz="1600" b="0" dirty="0" err="1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nii</a:t>
            </a:r>
            <a:endParaRPr lang="en-US" sz="1600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56" y="4101807"/>
            <a:ext cx="1887736" cy="237301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5496" y="3522494"/>
            <a:ext cx="504056" cy="648072"/>
            <a:chOff x="755576" y="3501008"/>
            <a:chExt cx="504056" cy="648072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1259632" y="3501008"/>
              <a:ext cx="0" cy="64807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755576" y="3501008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0" dirty="0" smtClean="0">
                  <a:solidFill>
                    <a:srgbClr val="FFFFFF"/>
                  </a:solidFill>
                  <a:latin typeface="Times New Roman" charset="0"/>
                  <a:ea typeface="宋体" charset="-122"/>
                  <a:cs typeface="宋体" charset="-122"/>
                </a:rPr>
                <a:t>bet</a:t>
              </a:r>
              <a:endParaRPr lang="en-US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 bwMode="auto">
          <a:xfrm>
            <a:off x="3059832" y="5394702"/>
            <a:ext cx="576064" cy="0"/>
          </a:xfrm>
          <a:prstGeom prst="straightConnector1">
            <a:avLst/>
          </a:prstGeom>
          <a:solidFill>
            <a:schemeClr val="accent1"/>
          </a:solidFill>
          <a:ln w="57150" cap="flat" cmpd="thickThin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705452" y="539470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Coregister</a:t>
            </a:r>
            <a:endParaRPr lang="en-US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99792" y="3666510"/>
            <a:ext cx="1008112" cy="1368152"/>
            <a:chOff x="3419872" y="3645024"/>
            <a:chExt cx="1008112" cy="1368152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 flipH="1" flipV="1">
              <a:off x="3419872" y="3645024"/>
              <a:ext cx="504056" cy="1368152"/>
            </a:xfrm>
            <a:prstGeom prst="straightConnector1">
              <a:avLst/>
            </a:prstGeom>
            <a:solidFill>
              <a:schemeClr val="accent1"/>
            </a:solidFill>
            <a:ln w="57150" cap="flat" cmpd="thickThin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3653413" y="4077072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0" dirty="0" smtClean="0">
                  <a:solidFill>
                    <a:srgbClr val="FFFFFF"/>
                  </a:solidFill>
                  <a:latin typeface="Times New Roman" charset="0"/>
                  <a:ea typeface="宋体" charset="-122"/>
                  <a:cs typeface="宋体" charset="-122"/>
                </a:rPr>
                <a:t>Apply</a:t>
              </a:r>
              <a:endParaRPr lang="en-US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89247" y="260648"/>
            <a:ext cx="2031225" cy="2642810"/>
            <a:chOff x="6789247" y="260648"/>
            <a:chExt cx="2031225" cy="26428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4248" y="260648"/>
              <a:ext cx="1872208" cy="23122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89247" y="2564904"/>
              <a:ext cx="20312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0" dirty="0" smtClean="0">
                  <a:solidFill>
                    <a:srgbClr val="FFFFFF"/>
                  </a:solidFill>
                  <a:latin typeface="Times New Roman" charset="0"/>
                  <a:ea typeface="宋体" charset="-122"/>
                  <a:cs typeface="宋体" charset="-122"/>
                </a:rPr>
                <a:t>T1ImgCoreg/Sub_001</a:t>
              </a:r>
              <a:endParaRPr lang="en-US" sz="1600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endParaRPr>
            </a:p>
          </p:txBody>
        </p:sp>
      </p:grpSp>
      <p:cxnSp>
        <p:nvCxnSpPr>
          <p:cNvPr id="104448" name="Elbow Connector 104447"/>
          <p:cNvCxnSpPr>
            <a:stCxn id="29" idx="2"/>
          </p:cNvCxnSpPr>
          <p:nvPr/>
        </p:nvCxnSpPr>
        <p:spPr bwMode="auto">
          <a:xfrm>
            <a:off x="7740352" y="2924944"/>
            <a:ext cx="914400" cy="914400"/>
          </a:xfrm>
          <a:prstGeom prst="bentConnector3">
            <a:avLst>
              <a:gd name="adj1" fmla="val 0"/>
            </a:avLst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4452" name="TextBox 104451"/>
          <p:cNvSpPr txBox="1"/>
          <p:nvPr/>
        </p:nvSpPr>
        <p:spPr>
          <a:xfrm>
            <a:off x="7755885" y="328498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Segment</a:t>
            </a:r>
            <a:endParaRPr lang="en-US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251147" y="144016"/>
            <a:ext cx="3960813" cy="7647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charset="0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2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Bet &amp; </a:t>
            </a:r>
            <a:r>
              <a:rPr lang="en-US" altLang="zh-CN" sz="3200" dirty="0" err="1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Coregistration</a:t>
            </a:r>
            <a:endParaRPr lang="en-US" altLang="zh-CN" sz="2000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924821"/>
      </p:ext>
    </p:extLst>
  </p:cSld>
  <p:clrMapOvr>
    <a:masterClrMapping/>
  </p:clrMapOvr>
  <p:transition xmlns:p14="http://schemas.microsoft.com/office/powerpoint/2010/main" advTm="145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92593E-6 C 0.02413 0.02223 0.28107 0.05001 0.34027 0.03334 C 0.39947 0.01667 0.37968 -0.07777 0.35555 -0.09999 C 0.33142 -0.12221 0.25434 -0.11573 0.19583 -0.09999 C 0.13732 -0.08425 -0.02414 -0.02221 4.16667E-6 5.92593E-6 Z " pathEditMode="relative" ptsTypes="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944 0.18125 C -0.52673 0.06782 -0.38385 -0.04561 -0.27222 -0.07593 C -0.16059 -0.10625 -0.046 -0.01366 8.67362E-19 -7.40741E-7 " pathEditMode="relative" ptsTypes="aaA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9" grpId="0"/>
      <p:bldP spid="10445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988840"/>
            <a:ext cx="5575300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1268760"/>
            <a:ext cx="6038415" cy="5013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5882402"/>
      </p:ext>
    </p:extLst>
  </p:cSld>
  <p:clrMapOvr>
    <a:masterClrMapping/>
  </p:clrMapOvr>
  <p:transition xmlns:p14="http://schemas.microsoft.com/office/powerpoint/2010/main" advTm="2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900113" y="2276475"/>
            <a:ext cx="66976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{WORKINGDIR}\PicturesForChkNormalization</a:t>
            </a:r>
          </a:p>
        </p:txBody>
      </p:sp>
      <p:sp>
        <p:nvSpPr>
          <p:cNvPr id="209921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333375"/>
            <a:ext cx="6048375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Normalize</a:t>
            </a:r>
          </a:p>
        </p:txBody>
      </p:sp>
      <p:sp>
        <p:nvSpPr>
          <p:cNvPr id="209922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Check Normalization with DPARSF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zh-CN" altLang="en-US" sz="320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71463"/>
            <a:ext cx="762952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71463"/>
            <a:ext cx="762952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71463"/>
            <a:ext cx="762952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71463"/>
            <a:ext cx="762952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71463"/>
            <a:ext cx="762952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71463"/>
            <a:ext cx="762952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0350"/>
            <a:ext cx="762952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258888" y="1557338"/>
            <a:ext cx="6337300" cy="4392612"/>
            <a:chOff x="1791" y="2659"/>
            <a:chExt cx="1996" cy="1134"/>
          </a:xfrm>
        </p:grpSpPr>
        <p:sp>
          <p:nvSpPr>
            <p:cNvPr id="209934" name="Rectangle 13"/>
            <p:cNvSpPr>
              <a:spLocks noChangeArrowheads="1"/>
            </p:cNvSpPr>
            <p:nvPr/>
          </p:nvSpPr>
          <p:spPr bwMode="auto">
            <a:xfrm>
              <a:off x="1791" y="2659"/>
              <a:ext cx="1996" cy="113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B1E2FB"/>
                </a:solidFill>
              </a:endParaRPr>
            </a:p>
          </p:txBody>
        </p:sp>
        <p:sp>
          <p:nvSpPr>
            <p:cNvPr id="209935" name="Line 14"/>
            <p:cNvSpPr>
              <a:spLocks noChangeShapeType="1"/>
            </p:cNvSpPr>
            <p:nvPr/>
          </p:nvSpPr>
          <p:spPr bwMode="auto">
            <a:xfrm>
              <a:off x="1791" y="2659"/>
              <a:ext cx="1996" cy="113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b="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09936" name="Line 15"/>
            <p:cNvSpPr>
              <a:spLocks noChangeShapeType="1"/>
            </p:cNvSpPr>
            <p:nvPr/>
          </p:nvSpPr>
          <p:spPr bwMode="auto">
            <a:xfrm flipH="1">
              <a:off x="1791" y="2659"/>
              <a:ext cx="1996" cy="113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b="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77168" name="Rectangle 16"/>
          <p:cNvSpPr>
            <a:spLocks noChangeArrowheads="1"/>
          </p:cNvSpPr>
          <p:nvPr/>
        </p:nvSpPr>
        <p:spPr bwMode="auto">
          <a:xfrm>
            <a:off x="755650" y="260350"/>
            <a:ext cx="1152525" cy="287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B1E2FB"/>
              </a:solidFill>
            </a:endParaRPr>
          </a:p>
        </p:txBody>
      </p:sp>
      <p:sp>
        <p:nvSpPr>
          <p:cNvPr id="209933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D1FFF1FE-A17C-DB4A-B70C-A17D22D7CF79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algn="ctr" eaLnBrk="1" hangingPunct="1"/>
              <a:t>45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09939" name="Course_Data_Process_of_R1518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431619"/>
      </p:ext>
    </p:extLst>
  </p:cSld>
  <p:clrMapOvr>
    <a:masterClrMapping/>
  </p:clrMapOvr>
  <p:transition xmlns:p14="http://schemas.microsoft.com/office/powerpoint/2010/main" advTm="82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99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939"/>
                </p:tgtEl>
              </p:cMediaNode>
            </p:audio>
          </p:childTnLst>
        </p:cTn>
      </p:par>
    </p:tnLst>
    <p:bldLst>
      <p:bldP spid="177156" grpId="0"/>
      <p:bldP spid="17716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46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3212976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9116171"/>
      </p:ext>
    </p:extLst>
  </p:cSld>
  <p:clrMapOvr>
    <a:masterClrMapping/>
  </p:clrMapOvr>
  <p:transition xmlns:p14="http://schemas.microsoft.com/office/powerpoint/2010/main" advTm="2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47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5234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7399061"/>
      </p:ext>
    </p:extLst>
  </p:cSld>
  <p:clrMapOvr>
    <a:masterClrMapping/>
  </p:clrMapOvr>
  <p:transition xmlns:p14="http://schemas.microsoft.com/office/powerpoint/2010/main" advTm="2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48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3212976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700808"/>
            <a:ext cx="6794500" cy="4546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8197499"/>
      </p:ext>
    </p:extLst>
  </p:cSld>
  <p:clrMapOvr>
    <a:masterClrMapping/>
  </p:clrMapOvr>
  <p:transition xmlns:p14="http://schemas.microsoft.com/office/powerpoint/2010/main" advTm="2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49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956" y="1484784"/>
            <a:ext cx="5194300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4869160"/>
            <a:ext cx="4152900" cy="901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704706"/>
      </p:ext>
    </p:extLst>
  </p:cSld>
  <p:clrMapOvr>
    <a:masterClrMapping/>
  </p:clrMapOvr>
  <p:transition xmlns:p14="http://schemas.microsoft.com/office/powerpoint/2010/main" advTm="2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60" name="Picture 8" descr="DPARSF_V2_2_1303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20713"/>
            <a:ext cx="5081587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609600"/>
            <a:ext cx="3960813" cy="12573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Data Processing Assistant for Resting-State fMRI (DPARSF)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-252413" y="3861048"/>
            <a:ext cx="44958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Yan and </a:t>
            </a:r>
            <a:r>
              <a:rPr lang="en-US" b="0" dirty="0" err="1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Zang</a:t>
            </a:r>
            <a:r>
              <a:rPr lang="en-US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, 2010. Front </a:t>
            </a:r>
            <a:r>
              <a:rPr lang="en-US" b="0" dirty="0" err="1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Syst</a:t>
            </a:r>
            <a:r>
              <a:rPr lang="en-US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 </a:t>
            </a:r>
            <a:r>
              <a:rPr lang="en-US" b="0" dirty="0" err="1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Neurosci</a:t>
            </a:r>
            <a:r>
              <a:rPr lang="en-US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.</a:t>
            </a:r>
            <a:endParaRPr lang="en-US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10035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29262AF-14E5-084C-8AA5-7B7CA79DE3F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" name="Picture 7" descr="RNET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85184"/>
            <a:ext cx="792088" cy="792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7624" y="5291916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http://</a:t>
            </a:r>
            <a:r>
              <a:rPr lang="en-US" altLang="zh-CN" b="0" dirty="0" err="1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rfmri.org</a:t>
            </a:r>
            <a:r>
              <a:rPr lang="en-US" altLang="zh-CN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/DPARSF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520" y="332656"/>
            <a:ext cx="611704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944" y="332656"/>
            <a:ext cx="496993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908608"/>
      </p:ext>
    </p:extLst>
  </p:cSld>
  <p:clrMapOvr>
    <a:masterClrMapping/>
  </p:clrMapOvr>
  <p:transition xmlns:p14="http://schemas.microsoft.com/office/powerpoint/2010/main" advTm="10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420CFE6-CD4E-654D-BF43-CAD3B052731F}" type="slidenum">
              <a:rPr lang="en-US" altLang="zh-CN"/>
              <a:pPr/>
              <a:t>50</a:t>
            </a:fld>
            <a:endParaRPr lang="en-US" altLang="zh-CN"/>
          </a:p>
        </p:txBody>
      </p:sp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272338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 Basic Edition's procedure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611188" y="1887538"/>
            <a:ext cx="8208962" cy="43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Convert DICOM files to NIFTI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images 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Remove First 10 Time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Points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Slice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Timing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Realign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Normalize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Smooth (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optional)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Detrend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(optional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Nuisance covariates regression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Calculate ALFF and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fALFF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Filter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ReHo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(without smooth in preprocessing)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Functional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Connectivity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02472" name="Course_Data_Process_of_R718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9512" y="3717032"/>
            <a:ext cx="360040" cy="28803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69178"/>
      </p:ext>
    </p:extLst>
  </p:cSld>
  <p:clrMapOvr>
    <a:masterClrMapping/>
  </p:clrMapOvr>
  <p:transition xmlns:p14="http://schemas.microsoft.com/office/powerpoint/2010/main" advTm="2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247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93E1A0F7-872F-3C41-BFF2-9DF6032DE907}" type="slidenum">
              <a:rPr lang="en-US" altLang="zh-CN"/>
              <a:pPr/>
              <a:t>51</a:t>
            </a:fld>
            <a:endParaRPr lang="en-US" altLang="zh-CN"/>
          </a:p>
        </p:txBody>
      </p:sp>
      <p:sp>
        <p:nvSpPr>
          <p:cNvPr id="74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Smooth</a:t>
            </a:r>
          </a:p>
        </p:txBody>
      </p:sp>
      <p:sp>
        <p:nvSpPr>
          <p:cNvPr id="741379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Why?</a:t>
            </a:r>
          </a:p>
        </p:txBody>
      </p:sp>
      <p:sp>
        <p:nvSpPr>
          <p:cNvPr id="741382" name="Rectangle 6"/>
          <p:cNvSpPr>
            <a:spLocks noChangeArrowheads="1"/>
          </p:cNvSpPr>
          <p:nvPr/>
        </p:nvSpPr>
        <p:spPr bwMode="auto">
          <a:xfrm>
            <a:off x="2051050" y="2852738"/>
            <a:ext cx="6553200" cy="337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Reduce the effects of </a:t>
            </a:r>
            <a:r>
              <a:rPr kumimoji="1" lang="en-US" altLang="zh-CN" sz="36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bad normalization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Increase SNR</a:t>
            </a:r>
            <a:endParaRPr kumimoji="1" lang="en-US" altLang="zh-CN" sz="36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…</a:t>
            </a:r>
          </a:p>
        </p:txBody>
      </p:sp>
      <p:pic>
        <p:nvPicPr>
          <p:cNvPr id="741384" name="Course_Data_Process_of_R736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Tm="5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1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138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38100"/>
            <a:ext cx="5867400" cy="681990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6956531-9A31-DC41-A345-8CFF54DAA3A2}" type="slidenum">
              <a:rPr lang="en-US" altLang="zh-CN"/>
              <a:pPr/>
              <a:t>52</a:t>
            </a:fld>
            <a:endParaRPr lang="en-US" altLang="zh-CN"/>
          </a:p>
        </p:txBody>
      </p:sp>
      <p:sp>
        <p:nvSpPr>
          <p:cNvPr id="940036" name="Rectangle 4"/>
          <p:cNvSpPr>
            <a:spLocks noChangeArrowheads="1"/>
          </p:cNvSpPr>
          <p:nvPr/>
        </p:nvSpPr>
        <p:spPr bwMode="auto">
          <a:xfrm>
            <a:off x="827088" y="1628775"/>
            <a:ext cx="72009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40037" name="Rectangle 5"/>
          <p:cNvSpPr>
            <a:spLocks noChangeArrowheads="1"/>
          </p:cNvSpPr>
          <p:nvPr/>
        </p:nvSpPr>
        <p:spPr bwMode="auto">
          <a:xfrm>
            <a:off x="2843808" y="4365104"/>
            <a:ext cx="864096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0040" name="Rectangle 8"/>
          <p:cNvSpPr>
            <a:spLocks noChangeArrowheads="1"/>
          </p:cNvSpPr>
          <p:nvPr/>
        </p:nvSpPr>
        <p:spPr bwMode="auto">
          <a:xfrm>
            <a:off x="3707904" y="4365105"/>
            <a:ext cx="1152128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0041" name="Rectangle 9"/>
          <p:cNvSpPr>
            <a:spLocks noChangeArrowheads="1"/>
          </p:cNvSpPr>
          <p:nvPr/>
        </p:nvSpPr>
        <p:spPr bwMode="auto">
          <a:xfrm>
            <a:off x="179388" y="4437112"/>
            <a:ext cx="2951162" cy="22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 err="1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ReHo</a:t>
            </a:r>
            <a:r>
              <a:rPr kumimoji="1" lang="en-US" altLang="zh-CN" sz="32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: Do not smooth before calculation</a:t>
            </a:r>
            <a:endParaRPr kumimoji="1" lang="en-US" altLang="zh-CN" sz="3200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940043" name="Course_Data_Process_of_R824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9574217"/>
      </p:ext>
    </p:extLst>
  </p:cSld>
  <p:clrMapOvr>
    <a:masterClrMapping/>
  </p:clrMapOvr>
  <p:transition xmlns:p14="http://schemas.microsoft.com/office/powerpoint/2010/main" advTm="4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400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40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40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0043"/>
                </p:tgtEl>
              </p:cMediaNode>
            </p:audio>
          </p:childTnLst>
        </p:cTn>
      </p:par>
    </p:tnLst>
    <p:bldLst>
      <p:bldP spid="940037" grpId="0" animBg="1"/>
      <p:bldP spid="940037" grpId="1" animBg="1"/>
      <p:bldP spid="940040" grpId="0" animBg="1"/>
      <p:bldP spid="94004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420CFE6-CD4E-654D-BF43-CAD3B052731F}" type="slidenum">
              <a:rPr lang="en-US" altLang="zh-CN"/>
              <a:pPr/>
              <a:t>53</a:t>
            </a:fld>
            <a:endParaRPr lang="en-US" altLang="zh-CN"/>
          </a:p>
        </p:txBody>
      </p:sp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272338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 Basic Edition's procedure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611188" y="1887538"/>
            <a:ext cx="8208962" cy="43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Convert DICOM files to NIFTI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images 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Remove First 10 Time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Points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Slice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Timing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Realign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Normalize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Smooth (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optional)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Detrend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(optional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Nuisance covariates regression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Calculate ALFF and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fALFF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Filter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ReHo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(without smooth in preprocessing)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Functional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Connectivity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02472" name="Course_Data_Process_of_R718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9512" y="4077073"/>
            <a:ext cx="360040" cy="28803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92605"/>
      </p:ext>
    </p:extLst>
  </p:cSld>
  <p:clrMapOvr>
    <a:masterClrMapping/>
  </p:clrMapOvr>
  <p:transition xmlns:p14="http://schemas.microsoft.com/office/powerpoint/2010/main" advTm="2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247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420CFE6-CD4E-654D-BF43-CAD3B052731F}" type="slidenum">
              <a:rPr lang="en-US" altLang="zh-CN"/>
              <a:pPr/>
              <a:t>54</a:t>
            </a:fld>
            <a:endParaRPr lang="en-US" altLang="zh-CN"/>
          </a:p>
        </p:txBody>
      </p:sp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272338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 Basic Edition's procedure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611188" y="1887538"/>
            <a:ext cx="8208962" cy="43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Convert DICOM files to NIFTI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images 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Remove First 10 Time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Points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Slice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Timing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Realign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Normalize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Smooth (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optional)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Detrend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(optional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Nuisance covariates regression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Calculate ALFF and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fALFF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Filter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ReHo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(without smooth in preprocessing)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Functional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Connectivity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02472" name="Course_Data_Process_of_R718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9512" y="4437113"/>
            <a:ext cx="360040" cy="28803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23940"/>
      </p:ext>
    </p:extLst>
  </p:cSld>
  <p:clrMapOvr>
    <a:masterClrMapping/>
  </p:clrMapOvr>
  <p:transition xmlns:p14="http://schemas.microsoft.com/office/powerpoint/2010/main" advTm="2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247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2276872"/>
            <a:ext cx="5842000" cy="4165600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748369D-C322-B24A-BC73-6EE44708DB4B}" type="slidenum">
              <a:rPr lang="en-US" altLang="zh-CN"/>
              <a:pPr/>
              <a:t>55</a:t>
            </a:fld>
            <a:endParaRPr lang="en-US" altLang="zh-CN"/>
          </a:p>
        </p:txBody>
      </p:sp>
      <p:sp>
        <p:nvSpPr>
          <p:cNvPr id="1067012" name="Rectangle 4"/>
          <p:cNvSpPr>
            <a:spLocks noChangeArrowheads="1"/>
          </p:cNvSpPr>
          <p:nvPr/>
        </p:nvSpPr>
        <p:spPr bwMode="auto">
          <a:xfrm>
            <a:off x="179512" y="3284984"/>
            <a:ext cx="23764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Based on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rp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*.txt</a:t>
            </a:r>
          </a:p>
        </p:txBody>
      </p:sp>
      <p:sp>
        <p:nvSpPr>
          <p:cNvPr id="1067013" name="Rectangle 5"/>
          <p:cNvSpPr>
            <a:spLocks noChangeArrowheads="1"/>
          </p:cNvSpPr>
          <p:nvPr/>
        </p:nvSpPr>
        <p:spPr bwMode="auto">
          <a:xfrm>
            <a:off x="827088" y="1628775"/>
            <a:ext cx="72009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67014" name="Rectangle 6"/>
          <p:cNvSpPr>
            <a:spLocks noChangeArrowheads="1"/>
          </p:cNvSpPr>
          <p:nvPr/>
        </p:nvSpPr>
        <p:spPr bwMode="auto">
          <a:xfrm>
            <a:off x="3203848" y="2636912"/>
            <a:ext cx="2520280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15" name="Rectangle 7"/>
          <p:cNvSpPr>
            <a:spLocks noChangeArrowheads="1"/>
          </p:cNvSpPr>
          <p:nvPr/>
        </p:nvSpPr>
        <p:spPr bwMode="auto">
          <a:xfrm>
            <a:off x="3779912" y="2924944"/>
            <a:ext cx="2592288" cy="361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16" name="Rectangle 8"/>
          <p:cNvSpPr>
            <a:spLocks noChangeArrowheads="1"/>
          </p:cNvSpPr>
          <p:nvPr/>
        </p:nvSpPr>
        <p:spPr bwMode="auto">
          <a:xfrm>
            <a:off x="179388" y="5374853"/>
            <a:ext cx="23764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CsfMask_07_61x73x61.img</a:t>
            </a:r>
          </a:p>
        </p:txBody>
      </p:sp>
      <p:sp>
        <p:nvSpPr>
          <p:cNvPr id="1067017" name="Rectangle 9"/>
          <p:cNvSpPr>
            <a:spLocks noChangeArrowheads="1"/>
          </p:cNvSpPr>
          <p:nvPr/>
        </p:nvSpPr>
        <p:spPr bwMode="auto">
          <a:xfrm>
            <a:off x="6372200" y="2996952"/>
            <a:ext cx="1763712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18" name="Rectangle 10"/>
          <p:cNvSpPr>
            <a:spLocks noChangeArrowheads="1"/>
          </p:cNvSpPr>
          <p:nvPr/>
        </p:nvSpPr>
        <p:spPr bwMode="auto">
          <a:xfrm>
            <a:off x="3779912" y="3212976"/>
            <a:ext cx="1657350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19" name="Rectangle 11"/>
          <p:cNvSpPr>
            <a:spLocks noChangeArrowheads="1"/>
          </p:cNvSpPr>
          <p:nvPr/>
        </p:nvSpPr>
        <p:spPr bwMode="auto">
          <a:xfrm>
            <a:off x="5436097" y="3212977"/>
            <a:ext cx="1872208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20" name="Rectangle 12"/>
          <p:cNvSpPr>
            <a:spLocks noChangeArrowheads="1"/>
          </p:cNvSpPr>
          <p:nvPr/>
        </p:nvSpPr>
        <p:spPr bwMode="auto">
          <a:xfrm>
            <a:off x="179388" y="3758778"/>
            <a:ext cx="23764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BrainMask_05_61x73x61.img</a:t>
            </a:r>
          </a:p>
        </p:txBody>
      </p:sp>
      <p:sp>
        <p:nvSpPr>
          <p:cNvPr id="1067021" name="Rectangle 13"/>
          <p:cNvSpPr>
            <a:spLocks noChangeArrowheads="1"/>
          </p:cNvSpPr>
          <p:nvPr/>
        </p:nvSpPr>
        <p:spPr bwMode="auto">
          <a:xfrm>
            <a:off x="1547813" y="333375"/>
            <a:ext cx="67691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zh-CN" sz="3600">
                <a:solidFill>
                  <a:schemeClr val="tx2"/>
                </a:solidFill>
                <a:latin typeface="Times New Roman" charset="0"/>
              </a:rPr>
              <a:t>Regress out nuisance Covariates</a:t>
            </a:r>
          </a:p>
        </p:txBody>
      </p:sp>
      <p:sp>
        <p:nvSpPr>
          <p:cNvPr id="1067022" name="Rectangle 14"/>
          <p:cNvSpPr>
            <a:spLocks noChangeArrowheads="1"/>
          </p:cNvSpPr>
          <p:nvPr/>
        </p:nvSpPr>
        <p:spPr bwMode="auto">
          <a:xfrm>
            <a:off x="107950" y="4584278"/>
            <a:ext cx="23764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WhiteMask_09_61x73x61.img</a:t>
            </a:r>
          </a:p>
        </p:txBody>
      </p:sp>
      <p:pic>
        <p:nvPicPr>
          <p:cNvPr id="1067025" name="Course_Data_Process_of_R883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251520" y="2708920"/>
            <a:ext cx="23764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Polynomial trend</a:t>
            </a:r>
            <a:endParaRPr kumimoji="1" lang="en-US" altLang="zh-CN" sz="20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5724128" y="2636912"/>
            <a:ext cx="1800200" cy="361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3443728"/>
      </p:ext>
    </p:extLst>
  </p:cSld>
  <p:clrMapOvr>
    <a:masterClrMapping/>
  </p:clrMapOvr>
  <p:transition xmlns:p14="http://schemas.microsoft.com/office/powerpoint/2010/main" advTm="34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70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67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67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67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67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67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67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67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67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7025"/>
                </p:tgtEl>
              </p:cMediaNode>
            </p:audio>
          </p:childTnLst>
        </p:cTn>
      </p:par>
    </p:tnLst>
    <p:bldLst>
      <p:bldP spid="1067012" grpId="0"/>
      <p:bldP spid="1067012" grpId="1"/>
      <p:bldP spid="1067014" grpId="0" animBg="1"/>
      <p:bldP spid="1067014" grpId="1" animBg="1"/>
      <p:bldP spid="1067015" grpId="0" animBg="1"/>
      <p:bldP spid="1067015" grpId="1" animBg="1"/>
      <p:bldP spid="1067016" grpId="0"/>
      <p:bldP spid="1067017" grpId="0" animBg="1"/>
      <p:bldP spid="1067017" grpId="1" animBg="1"/>
      <p:bldP spid="1067018" grpId="0" animBg="1"/>
      <p:bldP spid="1067018" grpId="1" animBg="1"/>
      <p:bldP spid="1067019" grpId="0" animBg="1"/>
      <p:bldP spid="1067020" grpId="0"/>
      <p:bldP spid="1067020" grpId="1"/>
      <p:bldP spid="1067022" grpId="0"/>
      <p:bldP spid="1067022" grpId="1"/>
      <p:bldP spid="20" grpId="1"/>
      <p:bldP spid="20" grpId="2"/>
      <p:bldP spid="21" grpId="1" animBg="1"/>
      <p:bldP spid="21" grpId="2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420CFE6-CD4E-654D-BF43-CAD3B052731F}" type="slidenum">
              <a:rPr lang="en-US" altLang="zh-CN"/>
              <a:pPr/>
              <a:t>56</a:t>
            </a:fld>
            <a:endParaRPr lang="en-US" altLang="zh-CN"/>
          </a:p>
        </p:txBody>
      </p:sp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272338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 Basic Edition's procedure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611188" y="1887538"/>
            <a:ext cx="8208962" cy="43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Convert DICOM files to NIFTI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images 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Remove First 10 Time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Points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Slice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Timing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Realign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Normalize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Smooth (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optional)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Detrend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(optional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Nuisance covariates regression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Calculate ALFF and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fALFF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Filter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ReHo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(without smooth in preprocessing)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Functional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Connectivity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02472" name="Course_Data_Process_of_R718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9512" y="4797152"/>
            <a:ext cx="360040" cy="28803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655626"/>
      </p:ext>
    </p:extLst>
  </p:cSld>
  <p:clrMapOvr>
    <a:masterClrMapping/>
  </p:clrMapOvr>
  <p:transition xmlns:p14="http://schemas.microsoft.com/office/powerpoint/2010/main" advTm="2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247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AED0DA7-76CB-D145-B0CE-728CBEBB0CF5}" type="slidenum">
              <a:rPr lang="en-US" altLang="zh-CN"/>
              <a:pPr/>
              <a:t>57</a:t>
            </a:fld>
            <a:endParaRPr lang="en-US" altLang="zh-CN"/>
          </a:p>
        </p:txBody>
      </p:sp>
      <p:pic>
        <p:nvPicPr>
          <p:cNvPr id="10219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692150"/>
            <a:ext cx="4468813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1955" name="Rectangle 3"/>
          <p:cNvSpPr>
            <a:spLocks noChangeArrowheads="1"/>
          </p:cNvSpPr>
          <p:nvPr/>
        </p:nvSpPr>
        <p:spPr bwMode="auto">
          <a:xfrm>
            <a:off x="179388" y="5373688"/>
            <a:ext cx="2325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kumimoji="1" lang="en-US" altLang="zh-CN" sz="24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Zang et al., 2007</a:t>
            </a:r>
          </a:p>
        </p:txBody>
      </p:sp>
      <p:sp>
        <p:nvSpPr>
          <p:cNvPr id="1021956" name="Text Box 4"/>
          <p:cNvSpPr txBox="1">
            <a:spLocks noChangeArrowheads="1"/>
          </p:cNvSpPr>
          <p:nvPr/>
        </p:nvSpPr>
        <p:spPr bwMode="auto">
          <a:xfrm>
            <a:off x="395288" y="6400800"/>
            <a:ext cx="8497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Zang YF, He Y, Zhu CZ, Cao QJ, Sui MQ, et al.  (2007) Altered baseline brain activity in children with ADHD revealed by resting-state functional MRI. Brain Dev 29: 83</a:t>
            </a:r>
            <a:r>
              <a:rPr lang="en-US" sz="1200">
                <a:solidFill>
                  <a:schemeClr val="tx2"/>
                </a:solidFill>
                <a:latin typeface="Arial"/>
              </a:rPr>
              <a:t>–</a:t>
            </a:r>
            <a:r>
              <a:rPr lang="en-US" sz="1200">
                <a:solidFill>
                  <a:schemeClr val="tx2"/>
                </a:solidFill>
              </a:rPr>
              <a:t>91. </a:t>
            </a:r>
            <a:endParaRPr lang="en-US" altLang="zh-CN" sz="1200">
              <a:solidFill>
                <a:schemeClr val="tx2"/>
              </a:solidFill>
            </a:endParaRPr>
          </a:p>
        </p:txBody>
      </p:sp>
      <p:sp>
        <p:nvSpPr>
          <p:cNvPr id="1021957" name="Rectangle 5"/>
          <p:cNvSpPr>
            <a:spLocks noChangeArrowheads="1"/>
          </p:cNvSpPr>
          <p:nvPr/>
        </p:nvSpPr>
        <p:spPr bwMode="auto">
          <a:xfrm>
            <a:off x="0" y="2349500"/>
            <a:ext cx="3960813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zh-CN" sz="3200">
                <a:solidFill>
                  <a:schemeClr val="tx2"/>
                </a:solidFill>
                <a:latin typeface="Times New Roman" charset="0"/>
              </a:rPr>
              <a:t>ALFF</a:t>
            </a:r>
            <a:br>
              <a:rPr lang="en-US" altLang="zh-CN" sz="3200">
                <a:solidFill>
                  <a:schemeClr val="tx2"/>
                </a:solidFill>
                <a:latin typeface="Times New Roman" charset="0"/>
              </a:rPr>
            </a:br>
            <a:r>
              <a:rPr lang="en-US" altLang="zh-CN" sz="2400">
                <a:solidFill>
                  <a:schemeClr val="tx2"/>
                </a:solidFill>
                <a:latin typeface="Times New Roman" charset="0"/>
              </a:rPr>
              <a:t>(Amplitude of Low Frequency Fluctuation</a:t>
            </a:r>
            <a:r>
              <a:rPr lang="en-US" altLang="zh-CN" sz="2400" b="0">
                <a:solidFill>
                  <a:schemeClr val="tx2"/>
                </a:solidFill>
                <a:latin typeface="Times New Roman" charset="0"/>
              </a:rPr>
              <a:t> )</a:t>
            </a:r>
          </a:p>
        </p:txBody>
      </p:sp>
      <p:pic>
        <p:nvPicPr>
          <p:cNvPr id="1021960" name="Course_Data_Process_of_R862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941458"/>
      </p:ext>
    </p:extLst>
  </p:cSld>
  <p:clrMapOvr>
    <a:masterClrMapping/>
  </p:clrMapOvr>
  <p:transition xmlns:p14="http://schemas.microsoft.com/office/powerpoint/2010/main" advTm="24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19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1960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BA8E58F-63BA-9B4A-B1E8-0E521CAB6D64}" type="slidenum">
              <a:rPr lang="en-US" altLang="zh-CN"/>
              <a:pPr/>
              <a:t>58</a:t>
            </a:fld>
            <a:endParaRPr lang="en-US" altLang="zh-CN"/>
          </a:p>
        </p:txBody>
      </p:sp>
      <p:sp>
        <p:nvSpPr>
          <p:cNvPr id="97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313" y="260350"/>
            <a:ext cx="3960812" cy="1257300"/>
          </a:xfrm>
          <a:noFill/>
          <a:ln/>
        </p:spPr>
        <p:txBody>
          <a:bodyPr/>
          <a:lstStyle/>
          <a:p>
            <a:r>
              <a:rPr lang="en-US" altLang="zh-CN" b="1">
                <a:latin typeface="Times New Roman" charset="0"/>
                <a:ea typeface="宋体" charset="0"/>
                <a:cs typeface="宋体" charset="0"/>
              </a:rPr>
              <a:t>fALFF</a:t>
            </a:r>
            <a:br>
              <a:rPr lang="en-US" altLang="zh-CN" b="1">
                <a:latin typeface="Times New Roman" charset="0"/>
                <a:ea typeface="宋体" charset="0"/>
                <a:cs typeface="宋体" charset="0"/>
              </a:rPr>
            </a:br>
            <a:r>
              <a:rPr lang="en-US" altLang="zh-CN" sz="2800" b="1">
                <a:latin typeface="Times New Roman" charset="0"/>
                <a:ea typeface="宋体" charset="0"/>
                <a:cs typeface="宋体" charset="0"/>
              </a:rPr>
              <a:t>(fractional ALFF</a:t>
            </a:r>
            <a:r>
              <a:rPr lang="en-US" altLang="zh-CN" sz="2800">
                <a:latin typeface="Times New Roman" charset="0"/>
                <a:ea typeface="宋体" charset="0"/>
                <a:cs typeface="宋体" charset="0"/>
              </a:rPr>
              <a:t> )</a:t>
            </a:r>
          </a:p>
        </p:txBody>
      </p:sp>
      <p:sp>
        <p:nvSpPr>
          <p:cNvPr id="970756" name="Rectangle 4"/>
          <p:cNvSpPr>
            <a:spLocks noChangeArrowheads="1"/>
          </p:cNvSpPr>
          <p:nvPr/>
        </p:nvSpPr>
        <p:spPr bwMode="auto">
          <a:xfrm>
            <a:off x="179388" y="5373688"/>
            <a:ext cx="2173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kumimoji="1" lang="en-US" altLang="zh-CN" sz="24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Zou et al., 2008</a:t>
            </a:r>
          </a:p>
        </p:txBody>
      </p:sp>
      <p:sp>
        <p:nvSpPr>
          <p:cNvPr id="970757" name="Text Box 5"/>
          <p:cNvSpPr txBox="1">
            <a:spLocks noChangeArrowheads="1"/>
          </p:cNvSpPr>
          <p:nvPr/>
        </p:nvSpPr>
        <p:spPr bwMode="auto">
          <a:xfrm>
            <a:off x="395288" y="6400800"/>
            <a:ext cx="8497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Zou QH, Zhu CZ, Yang Y, Zuo XN, Long XY, et al. (2008) An improved approach to detection of amplitude of low-frequency fluctuation (ALFF) for resting-state fMRI: fractional ALFF. J Neurosci Methods 172: 137-141.</a:t>
            </a:r>
            <a:endParaRPr lang="en-US" altLang="zh-CN" sz="1200">
              <a:solidFill>
                <a:schemeClr val="tx2"/>
              </a:solidFill>
            </a:endParaRPr>
          </a:p>
        </p:txBody>
      </p:sp>
      <p:pic>
        <p:nvPicPr>
          <p:cNvPr id="9707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8424863" cy="290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0759" name="Rectangle 7"/>
          <p:cNvSpPr>
            <a:spLocks noChangeArrowheads="1"/>
          </p:cNvSpPr>
          <p:nvPr/>
        </p:nvSpPr>
        <p:spPr bwMode="auto">
          <a:xfrm>
            <a:off x="6196013" y="4868863"/>
            <a:ext cx="29479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kumimoji="1" lang="en-US" altLang="zh-CN" sz="16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PCC: posterior cingulate cortex</a:t>
            </a:r>
          </a:p>
          <a:p>
            <a:r>
              <a:rPr kumimoji="1" lang="en-US" altLang="zh-CN" sz="16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SC: suprasellar cistern</a:t>
            </a:r>
          </a:p>
        </p:txBody>
      </p:sp>
      <p:grpSp>
        <p:nvGrpSpPr>
          <p:cNvPr id="970763" name="Group 11"/>
          <p:cNvGrpSpPr>
            <a:grpSpLocks/>
          </p:cNvGrpSpPr>
          <p:nvPr/>
        </p:nvGrpSpPr>
        <p:grpSpPr bwMode="auto">
          <a:xfrm>
            <a:off x="827088" y="4365625"/>
            <a:ext cx="3529012" cy="215900"/>
            <a:chOff x="521" y="2750"/>
            <a:chExt cx="2223" cy="136"/>
          </a:xfrm>
        </p:grpSpPr>
        <p:sp>
          <p:nvSpPr>
            <p:cNvPr id="970760" name="Line 8"/>
            <p:cNvSpPr>
              <a:spLocks noChangeShapeType="1"/>
            </p:cNvSpPr>
            <p:nvPr/>
          </p:nvSpPr>
          <p:spPr bwMode="auto">
            <a:xfrm>
              <a:off x="521" y="2750"/>
              <a:ext cx="0" cy="1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0761" name="Line 9"/>
            <p:cNvSpPr>
              <a:spLocks noChangeShapeType="1"/>
            </p:cNvSpPr>
            <p:nvPr/>
          </p:nvSpPr>
          <p:spPr bwMode="auto">
            <a:xfrm>
              <a:off x="2744" y="2750"/>
              <a:ext cx="0" cy="1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0762" name="Line 10"/>
            <p:cNvSpPr>
              <a:spLocks noChangeShapeType="1"/>
            </p:cNvSpPr>
            <p:nvPr/>
          </p:nvSpPr>
          <p:spPr bwMode="auto">
            <a:xfrm>
              <a:off x="521" y="2795"/>
              <a:ext cx="222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0764" name="Group 12"/>
          <p:cNvGrpSpPr>
            <a:grpSpLocks/>
          </p:cNvGrpSpPr>
          <p:nvPr/>
        </p:nvGrpSpPr>
        <p:grpSpPr bwMode="auto">
          <a:xfrm>
            <a:off x="1042988" y="4365625"/>
            <a:ext cx="1081087" cy="215900"/>
            <a:chOff x="521" y="2750"/>
            <a:chExt cx="2223" cy="136"/>
          </a:xfrm>
        </p:grpSpPr>
        <p:sp>
          <p:nvSpPr>
            <p:cNvPr id="970765" name="Line 13"/>
            <p:cNvSpPr>
              <a:spLocks noChangeShapeType="1"/>
            </p:cNvSpPr>
            <p:nvPr/>
          </p:nvSpPr>
          <p:spPr bwMode="auto">
            <a:xfrm>
              <a:off x="521" y="2750"/>
              <a:ext cx="0" cy="1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0766" name="Line 14"/>
            <p:cNvSpPr>
              <a:spLocks noChangeShapeType="1"/>
            </p:cNvSpPr>
            <p:nvPr/>
          </p:nvSpPr>
          <p:spPr bwMode="auto">
            <a:xfrm>
              <a:off x="2744" y="2750"/>
              <a:ext cx="0" cy="1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0767" name="Line 15"/>
            <p:cNvSpPr>
              <a:spLocks noChangeShapeType="1"/>
            </p:cNvSpPr>
            <p:nvPr/>
          </p:nvSpPr>
          <p:spPr bwMode="auto">
            <a:xfrm>
              <a:off x="521" y="2795"/>
              <a:ext cx="222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0768" name="Rectangle 16"/>
          <p:cNvSpPr>
            <a:spLocks noChangeArrowheads="1"/>
          </p:cNvSpPr>
          <p:nvPr/>
        </p:nvSpPr>
        <p:spPr bwMode="auto">
          <a:xfrm>
            <a:off x="4427538" y="1844675"/>
            <a:ext cx="4321175" cy="2879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0769" name="Group 17"/>
          <p:cNvGrpSpPr>
            <a:grpSpLocks/>
          </p:cNvGrpSpPr>
          <p:nvPr/>
        </p:nvGrpSpPr>
        <p:grpSpPr bwMode="auto">
          <a:xfrm>
            <a:off x="827088" y="4508500"/>
            <a:ext cx="3529012" cy="215900"/>
            <a:chOff x="521" y="2750"/>
            <a:chExt cx="2223" cy="136"/>
          </a:xfrm>
        </p:grpSpPr>
        <p:sp>
          <p:nvSpPr>
            <p:cNvPr id="970770" name="Line 18"/>
            <p:cNvSpPr>
              <a:spLocks noChangeShapeType="1"/>
            </p:cNvSpPr>
            <p:nvPr/>
          </p:nvSpPr>
          <p:spPr bwMode="auto">
            <a:xfrm>
              <a:off x="521" y="2750"/>
              <a:ext cx="0" cy="1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0771" name="Line 19"/>
            <p:cNvSpPr>
              <a:spLocks noChangeShapeType="1"/>
            </p:cNvSpPr>
            <p:nvPr/>
          </p:nvSpPr>
          <p:spPr bwMode="auto">
            <a:xfrm>
              <a:off x="2744" y="2750"/>
              <a:ext cx="0" cy="1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0772" name="Line 20"/>
            <p:cNvSpPr>
              <a:spLocks noChangeShapeType="1"/>
            </p:cNvSpPr>
            <p:nvPr/>
          </p:nvSpPr>
          <p:spPr bwMode="auto">
            <a:xfrm>
              <a:off x="521" y="2795"/>
              <a:ext cx="222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0773" name="Rectangle 21"/>
          <p:cNvSpPr>
            <a:spLocks noChangeArrowheads="1"/>
          </p:cNvSpPr>
          <p:nvPr/>
        </p:nvSpPr>
        <p:spPr bwMode="auto">
          <a:xfrm>
            <a:off x="1042988" y="2349500"/>
            <a:ext cx="1081087" cy="2016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0774" name="Rectangle 22"/>
          <p:cNvSpPr>
            <a:spLocks noChangeArrowheads="1"/>
          </p:cNvSpPr>
          <p:nvPr/>
        </p:nvSpPr>
        <p:spPr bwMode="auto">
          <a:xfrm>
            <a:off x="5292725" y="2349500"/>
            <a:ext cx="1081088" cy="2016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70776" name="Course_Data_Process_of_R838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345397"/>
      </p:ext>
    </p:extLst>
  </p:cSld>
  <p:clrMapOvr>
    <a:masterClrMapping/>
  </p:clrMapOvr>
  <p:transition xmlns:p14="http://schemas.microsoft.com/office/powerpoint/2010/main" advTm="9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07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0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0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70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70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70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7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70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70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70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70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70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7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0776"/>
                </p:tgtEl>
              </p:cMediaNode>
            </p:audio>
          </p:childTnLst>
        </p:cTn>
      </p:par>
    </p:tnLst>
    <p:bldLst>
      <p:bldP spid="970768" grpId="0" animBg="1"/>
      <p:bldP spid="970768" grpId="1" animBg="1"/>
      <p:bldP spid="970773" grpId="0" animBg="1"/>
      <p:bldP spid="970773" grpId="1" animBg="1"/>
      <p:bldP spid="970774" grpId="0" animBg="1"/>
      <p:bldP spid="970774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AED0DA7-76CB-D145-B0CE-728CBEBB0CF5}" type="slidenum">
              <a:rPr lang="en-US" altLang="zh-CN"/>
              <a:pPr/>
              <a:t>59</a:t>
            </a:fld>
            <a:endParaRPr lang="en-US" altLang="zh-CN"/>
          </a:p>
        </p:txBody>
      </p:sp>
      <p:sp>
        <p:nvSpPr>
          <p:cNvPr id="1021955" name="Rectangle 3"/>
          <p:cNvSpPr>
            <a:spLocks noChangeArrowheads="1"/>
          </p:cNvSpPr>
          <p:nvPr/>
        </p:nvSpPr>
        <p:spPr bwMode="auto">
          <a:xfrm>
            <a:off x="323528" y="6396909"/>
            <a:ext cx="21937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kumimoji="1" lang="en-US" altLang="zh-CN" sz="2400" dirty="0" err="1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Zuo</a:t>
            </a:r>
            <a:r>
              <a:rPr kumimoji="1" lang="en-US" altLang="zh-CN" sz="24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 </a:t>
            </a:r>
            <a:r>
              <a:rPr kumimoji="1" lang="en-US" altLang="zh-CN" sz="24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et </a:t>
            </a:r>
            <a:r>
              <a:rPr kumimoji="1" lang="en-US" altLang="zh-CN" sz="24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al., </a:t>
            </a:r>
            <a:r>
              <a:rPr kumimoji="1" lang="en-US" altLang="zh-CN" sz="24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2010</a:t>
            </a:r>
            <a:endParaRPr kumimoji="1" lang="en-US" altLang="zh-CN" sz="2400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1021960" name="Course_Data_Process_of_R862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00" y="546100"/>
            <a:ext cx="80137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31676"/>
      </p:ext>
    </p:extLst>
  </p:cSld>
  <p:clrMapOvr>
    <a:masterClrMapping/>
  </p:clrMapOvr>
  <p:transition xmlns:p14="http://schemas.microsoft.com/office/powerpoint/2010/main" advTm="24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19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196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609600"/>
            <a:ext cx="4032449" cy="28194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DPABI: a toolbox for Data Processing &amp; Analysis of Brain Imaging</a:t>
            </a:r>
          </a:p>
        </p:txBody>
      </p:sp>
      <p:sp>
        <p:nvSpPr>
          <p:cNvPr id="10035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29262AF-14E5-084C-8AA5-7B7CA79DE3F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" name="Picture 7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61248"/>
            <a:ext cx="792088" cy="792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47664" y="5668506"/>
            <a:ext cx="214865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http://</a:t>
            </a:r>
            <a:r>
              <a:rPr lang="en-US" altLang="zh-CN" b="0" dirty="0" err="1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rfmri.org</a:t>
            </a:r>
            <a:r>
              <a:rPr lang="en-US" altLang="zh-CN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/</a:t>
            </a:r>
            <a:r>
              <a:rPr lang="en-US" altLang="zh-CN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dpabi</a:t>
            </a:r>
            <a:endParaRPr lang="en-US" altLang="zh-CN" b="0" dirty="0" smtClean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zh-CN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http://</a:t>
            </a:r>
            <a:r>
              <a:rPr lang="en-US" altLang="zh-CN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dpabi.org</a:t>
            </a:r>
            <a:endParaRPr lang="en-US" altLang="zh-CN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260648"/>
            <a:ext cx="4686976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3608" y="314096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License: GNU GPL</a:t>
            </a:r>
            <a:endParaRPr lang="en-US" altLang="zh-CN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872" y="3789040"/>
            <a:ext cx="6858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7130" r="7146"/>
          <a:stretch/>
        </p:blipFill>
        <p:spPr>
          <a:xfrm>
            <a:off x="2674764" y="3789040"/>
            <a:ext cx="673100" cy="91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4653136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Chao-Gan Yan </a:t>
            </a:r>
            <a:r>
              <a:rPr lang="en-US" sz="14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Programmer Initiator</a:t>
            </a:r>
            <a:endParaRPr lang="en-US" sz="1400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752" y="4653136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Xin</a:t>
            </a:r>
            <a:r>
              <a:rPr lang="en-US" sz="16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-Di Wang </a:t>
            </a:r>
            <a:r>
              <a:rPr lang="en-US" sz="14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Programmer</a:t>
            </a:r>
            <a:endParaRPr lang="en-US" sz="1400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967153"/>
      </p:ext>
    </p:extLst>
  </p:cSld>
  <p:clrMapOvr>
    <a:masterClrMapping/>
  </p:clrMapOvr>
  <p:transition xmlns:p14="http://schemas.microsoft.com/office/powerpoint/2010/main" advTm="10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390" y="2420888"/>
            <a:ext cx="6397098" cy="3024336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9381D60-0C93-4243-97EB-10D6ED48E07A}" type="slidenum">
              <a:rPr lang="en-US" altLang="zh-CN"/>
              <a:pPr/>
              <a:t>60</a:t>
            </a:fld>
            <a:endParaRPr lang="en-US" altLang="zh-CN"/>
          </a:p>
        </p:txBody>
      </p:sp>
      <p:sp>
        <p:nvSpPr>
          <p:cNvPr id="974859" name="Rectangle 11"/>
          <p:cNvSpPr>
            <a:spLocks noChangeArrowheads="1"/>
          </p:cNvSpPr>
          <p:nvPr/>
        </p:nvSpPr>
        <p:spPr bwMode="auto">
          <a:xfrm>
            <a:off x="179388" y="2565400"/>
            <a:ext cx="237648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Please ensure the resolution of your own mask is the same as your functional data.</a:t>
            </a:r>
          </a:p>
        </p:txBody>
      </p:sp>
      <p:sp>
        <p:nvSpPr>
          <p:cNvPr id="974851" name="Rectangle 3"/>
          <p:cNvSpPr>
            <a:spLocks noGrp="1" noChangeArrowheads="1"/>
          </p:cNvSpPr>
          <p:nvPr>
            <p:ph type="title"/>
          </p:nvPr>
        </p:nvSpPr>
        <p:spPr>
          <a:xfrm>
            <a:off x="2195513" y="333375"/>
            <a:ext cx="6048375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ALFF and fALFF</a:t>
            </a:r>
          </a:p>
        </p:txBody>
      </p:sp>
      <p:sp>
        <p:nvSpPr>
          <p:cNvPr id="974852" name="Rectangle 4"/>
          <p:cNvSpPr>
            <a:spLocks noChangeArrowheads="1"/>
          </p:cNvSpPr>
          <p:nvPr/>
        </p:nvSpPr>
        <p:spPr bwMode="auto">
          <a:xfrm>
            <a:off x="827088" y="1628775"/>
            <a:ext cx="72009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74853" name="Rectangle 5"/>
          <p:cNvSpPr>
            <a:spLocks noChangeArrowheads="1"/>
          </p:cNvSpPr>
          <p:nvPr/>
        </p:nvSpPr>
        <p:spPr bwMode="auto">
          <a:xfrm>
            <a:off x="2555875" y="2492375"/>
            <a:ext cx="1223963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4854" name="Rectangle 6"/>
          <p:cNvSpPr>
            <a:spLocks noChangeArrowheads="1"/>
          </p:cNvSpPr>
          <p:nvPr/>
        </p:nvSpPr>
        <p:spPr bwMode="auto">
          <a:xfrm>
            <a:off x="4787900" y="2492375"/>
            <a:ext cx="4176713" cy="361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4856" name="Rectangle 8"/>
          <p:cNvSpPr>
            <a:spLocks noChangeArrowheads="1"/>
          </p:cNvSpPr>
          <p:nvPr/>
        </p:nvSpPr>
        <p:spPr bwMode="auto">
          <a:xfrm>
            <a:off x="2627784" y="2924944"/>
            <a:ext cx="863600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4858" name="Rectangle 10"/>
          <p:cNvSpPr>
            <a:spLocks noChangeArrowheads="1"/>
          </p:cNvSpPr>
          <p:nvPr/>
        </p:nvSpPr>
        <p:spPr bwMode="auto">
          <a:xfrm>
            <a:off x="3563889" y="2924944"/>
            <a:ext cx="720080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4860" name="Rectangle 12"/>
          <p:cNvSpPr>
            <a:spLocks noChangeArrowheads="1"/>
          </p:cNvSpPr>
          <p:nvPr/>
        </p:nvSpPr>
        <p:spPr bwMode="auto">
          <a:xfrm>
            <a:off x="4283968" y="2924944"/>
            <a:ext cx="2808287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74865" name="Course_Data_Process_of_R839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2775090"/>
      </p:ext>
    </p:extLst>
  </p:cSld>
  <p:clrMapOvr>
    <a:masterClrMapping/>
  </p:clrMapOvr>
  <p:transition xmlns:p14="http://schemas.microsoft.com/office/powerpoint/2010/main" advTm="5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48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74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74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4865"/>
                </p:tgtEl>
              </p:cMediaNode>
            </p:audio>
          </p:childTnLst>
        </p:cTn>
      </p:par>
    </p:tnLst>
    <p:bldLst>
      <p:bldP spid="974859" grpId="0"/>
      <p:bldP spid="974859" grpId="1"/>
      <p:bldP spid="974853" grpId="0" animBg="1"/>
      <p:bldP spid="974853" grpId="1" animBg="1"/>
      <p:bldP spid="974854" grpId="0" animBg="1"/>
      <p:bldP spid="974854" grpId="1" animBg="1"/>
      <p:bldP spid="974856" grpId="0" animBg="1"/>
      <p:bldP spid="974856" grpId="1" animBg="1"/>
      <p:bldP spid="974858" grpId="0" animBg="1"/>
      <p:bldP spid="974858" grpId="1" animBg="1"/>
      <p:bldP spid="97486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420CFE6-CD4E-654D-BF43-CAD3B052731F}" type="slidenum">
              <a:rPr lang="en-US" altLang="zh-CN"/>
              <a:pPr/>
              <a:t>61</a:t>
            </a:fld>
            <a:endParaRPr lang="en-US" altLang="zh-CN"/>
          </a:p>
        </p:txBody>
      </p:sp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272338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 Basic Edition's procedure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611188" y="1887538"/>
            <a:ext cx="8208962" cy="43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Convert DICOM files to NIFTI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images 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Remove First 10 Time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Points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Slice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Timing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Realign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Normalize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Smooth (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optional)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Detrend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(optional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Nuisance covariates regression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Calculate ALFF and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fALFF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Filter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ReHo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(without smooth in preprocessing)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Functional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Connectivity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02472" name="Course_Data_Process_of_R718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9512" y="5157192"/>
            <a:ext cx="360040" cy="28803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65863"/>
      </p:ext>
    </p:extLst>
  </p:cSld>
  <p:clrMapOvr>
    <a:masterClrMapping/>
  </p:clrMapOvr>
  <p:transition xmlns:p14="http://schemas.microsoft.com/office/powerpoint/2010/main" advTm="2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247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0964E84-23D6-EA4B-A682-B0A2D3BCBF4F}" type="slidenum">
              <a:rPr lang="en-US" altLang="zh-CN"/>
              <a:pPr/>
              <a:t>62</a:t>
            </a:fld>
            <a:endParaRPr lang="en-US" altLang="zh-CN"/>
          </a:p>
        </p:txBody>
      </p:sp>
      <p:sp>
        <p:nvSpPr>
          <p:cNvPr id="753667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  <a:noFill/>
          <a:ln/>
        </p:spPr>
        <p:txBody>
          <a:bodyPr/>
          <a:lstStyle/>
          <a:p>
            <a:r>
              <a:rPr lang="en-US" altLang="zh-CN" b="1" dirty="0" smtClean="0">
                <a:ea typeface="宋体" charset="0"/>
                <a:cs typeface="宋体" charset="0"/>
              </a:rPr>
              <a:t>Filter</a:t>
            </a:r>
            <a:endParaRPr lang="en-US" altLang="zh-CN" b="1" dirty="0">
              <a:ea typeface="宋体" charset="0"/>
              <a:cs typeface="宋体" charset="0"/>
            </a:endParaRPr>
          </a:p>
        </p:txBody>
      </p:sp>
      <p:sp>
        <p:nvSpPr>
          <p:cNvPr id="753672" name="Rectangle 8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Why?</a:t>
            </a:r>
          </a:p>
        </p:txBody>
      </p:sp>
      <p:sp>
        <p:nvSpPr>
          <p:cNvPr id="753673" name="Rectangle 9"/>
          <p:cNvSpPr>
            <a:spLocks noChangeArrowheads="1"/>
          </p:cNvSpPr>
          <p:nvPr/>
        </p:nvSpPr>
        <p:spPr bwMode="auto">
          <a:xfrm>
            <a:off x="2124075" y="1700213"/>
            <a:ext cx="6624638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24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Low frequency (0.01–0.08 Hz) fluctuations (LFFs) of the resting-state fMRI signal were of physiological importance. (Biswal et al., 2005) 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24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LFFs of resting-state fMRI signal were suggested to reflect spontaneous neuronal activity (Logothetis et al., 2001; Lu et al., 2007).</a:t>
            </a:r>
          </a:p>
        </p:txBody>
      </p:sp>
      <p:sp>
        <p:nvSpPr>
          <p:cNvPr id="753674" name="Text Box 10"/>
          <p:cNvSpPr txBox="1">
            <a:spLocks noChangeArrowheads="1"/>
          </p:cNvSpPr>
          <p:nvPr/>
        </p:nvSpPr>
        <p:spPr bwMode="auto">
          <a:xfrm>
            <a:off x="1331913" y="5299075"/>
            <a:ext cx="7127875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Char char="l"/>
            </a:pPr>
            <a:r>
              <a:rPr lang="en-US" altLang="zh-CN" sz="1200"/>
              <a:t> Biswal B, Yetkin FZ, Haughton VM, Hyde JS (1995) Functional connectivity in the motor cortex of resting human brain using echo-planar MRI. Magn Reson Med 34: 537</a:t>
            </a:r>
            <a:r>
              <a:rPr lang="en-US" altLang="zh-CN" sz="1200">
                <a:latin typeface="Arial"/>
              </a:rPr>
              <a:t>–</a:t>
            </a:r>
            <a:r>
              <a:rPr lang="en-US" altLang="zh-CN" sz="1200"/>
              <a:t>541.</a:t>
            </a:r>
          </a:p>
          <a:p>
            <a:pPr>
              <a:buFont typeface="Wingdings" charset="0"/>
              <a:buChar char="l"/>
            </a:pPr>
            <a:r>
              <a:rPr lang="en-US" altLang="zh-CN" sz="1200"/>
              <a:t> Logothetis NK, Pauls J, Augath M, Trinath T, Oeltermann A (2001) Neurophysiological investigation of the basis of the fMRI signal. Nature 412: 150</a:t>
            </a:r>
            <a:r>
              <a:rPr lang="en-US" altLang="zh-CN" sz="1200">
                <a:latin typeface="Arial"/>
              </a:rPr>
              <a:t>–</a:t>
            </a:r>
            <a:r>
              <a:rPr lang="en-US" altLang="zh-CN" sz="1200"/>
              <a:t>157. </a:t>
            </a:r>
          </a:p>
          <a:p>
            <a:pPr>
              <a:buFont typeface="Wingdings" charset="0"/>
              <a:buChar char="l"/>
            </a:pPr>
            <a:r>
              <a:rPr lang="en-US" altLang="zh-CN" sz="1200"/>
              <a:t> Lu H, Zuo Y, Gu H, Waltz JA, Zhan W, et al. (2007) Synchronized delta oscillations correlate with the resting-state functional MRI signal. Proc Natl Acad Sci U S A 104: 18265</a:t>
            </a:r>
            <a:r>
              <a:rPr lang="en-US" altLang="zh-CN" sz="1200">
                <a:latin typeface="Arial"/>
              </a:rPr>
              <a:t>–</a:t>
            </a:r>
            <a:r>
              <a:rPr lang="en-US" altLang="zh-CN" sz="1200"/>
              <a:t>18269. </a:t>
            </a:r>
          </a:p>
        </p:txBody>
      </p:sp>
      <p:pic>
        <p:nvPicPr>
          <p:cNvPr id="753676" name="Course_Data_Process_of_R742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Tm="38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53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3676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0964E84-23D6-EA4B-A682-B0A2D3BCBF4F}" type="slidenum">
              <a:rPr lang="en-US" altLang="zh-CN"/>
              <a:pPr/>
              <a:t>63</a:t>
            </a:fld>
            <a:endParaRPr lang="en-US" altLang="zh-CN"/>
          </a:p>
        </p:txBody>
      </p:sp>
      <p:sp>
        <p:nvSpPr>
          <p:cNvPr id="753667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  <a:noFill/>
          <a:ln/>
        </p:spPr>
        <p:txBody>
          <a:bodyPr/>
          <a:lstStyle/>
          <a:p>
            <a:r>
              <a:rPr lang="en-US" altLang="zh-CN" b="1" dirty="0" smtClean="0">
                <a:ea typeface="宋体" charset="0"/>
                <a:cs typeface="宋体" charset="0"/>
              </a:rPr>
              <a:t>Filter</a:t>
            </a:r>
            <a:endParaRPr lang="en-US" altLang="zh-CN" b="1" dirty="0">
              <a:ea typeface="宋体" charset="0"/>
              <a:cs typeface="宋体" charset="0"/>
            </a:endParaRPr>
          </a:p>
        </p:txBody>
      </p:sp>
      <p:pic>
        <p:nvPicPr>
          <p:cNvPr id="753676" name="Course_Data_Process_of_R742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3568" y="836712"/>
            <a:ext cx="7993062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zh-CN" sz="2600" b="1" dirty="0" err="1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MoLFF</a:t>
            </a:r>
            <a:r>
              <a:rPr kumimoji="1" lang="en-US" altLang="zh-CN" sz="2600" b="1" dirty="0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: A theoretical framework </a:t>
            </a:r>
            <a:br>
              <a:rPr kumimoji="1" lang="en-US" altLang="zh-CN" sz="2600" b="1" dirty="0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</a:br>
            <a:r>
              <a:rPr kumimoji="1" lang="en-US" altLang="zh-CN" sz="2600" b="1" dirty="0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of the underlying “mechanisms” </a:t>
            </a:r>
            <a:br>
              <a:rPr kumimoji="1" lang="en-US" altLang="zh-CN" sz="2600" b="1" dirty="0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</a:br>
            <a:r>
              <a:rPr kumimoji="1" lang="en-US" altLang="zh-CN" sz="2600" b="1" dirty="0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for R-fMRI spontaneous fluctuations</a:t>
            </a:r>
            <a:endParaRPr kumimoji="1" lang="en-US" altLang="zh-CN" sz="2600" b="1" dirty="0" smtClean="0">
              <a:solidFill>
                <a:srgbClr val="FFFF00"/>
              </a:solidFill>
              <a:latin typeface="Arial Black" charset="0"/>
              <a:ea typeface="黑体" pitchFamily="2" charset="-122"/>
              <a:cs typeface="黑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073" y="6366207"/>
            <a:ext cx="2554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http://</a:t>
            </a:r>
            <a:r>
              <a:rPr lang="en-US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rfmri.org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/</a:t>
            </a:r>
            <a:r>
              <a:rPr lang="en-US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MoLFF</a:t>
            </a:r>
            <a:endParaRPr lang="en-US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131840" y="3140968"/>
            <a:ext cx="3175000" cy="2476500"/>
            <a:chOff x="899592" y="1916832"/>
            <a:chExt cx="3175000" cy="2476500"/>
          </a:xfrm>
        </p:grpSpPr>
        <p:pic>
          <p:nvPicPr>
            <p:cNvPr id="24" name="Picture 23" descr="250px-Amfm3-en-de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99592" y="1916832"/>
              <a:ext cx="3175000" cy="24765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99592" y="2060848"/>
              <a:ext cx="432048" cy="20882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43608" y="1988840"/>
              <a:ext cx="3024336" cy="64807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059832" y="4077072"/>
            <a:ext cx="479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LF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31840" y="314096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Modulation of low frequency fluctuation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79880803"/>
      </p:ext>
    </p:extLst>
  </p:cSld>
  <p:clrMapOvr>
    <a:masterClrMapping/>
  </p:clrMapOvr>
  <p:transition xmlns:p14="http://schemas.microsoft.com/office/powerpoint/2010/main" advTm="38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53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3676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38100"/>
            <a:ext cx="5867400" cy="681990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6956531-9A31-DC41-A345-8CFF54DAA3A2}" type="slidenum">
              <a:rPr lang="en-US" altLang="zh-CN"/>
              <a:pPr/>
              <a:t>64</a:t>
            </a:fld>
            <a:endParaRPr lang="en-US" altLang="zh-CN"/>
          </a:p>
        </p:txBody>
      </p:sp>
      <p:sp>
        <p:nvSpPr>
          <p:cNvPr id="940036" name="Rectangle 4"/>
          <p:cNvSpPr>
            <a:spLocks noChangeArrowheads="1"/>
          </p:cNvSpPr>
          <p:nvPr/>
        </p:nvSpPr>
        <p:spPr bwMode="auto">
          <a:xfrm>
            <a:off x="827088" y="1628775"/>
            <a:ext cx="72009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40037" name="Rectangle 5"/>
          <p:cNvSpPr>
            <a:spLocks noChangeArrowheads="1"/>
          </p:cNvSpPr>
          <p:nvPr/>
        </p:nvSpPr>
        <p:spPr bwMode="auto">
          <a:xfrm>
            <a:off x="2771800" y="6569075"/>
            <a:ext cx="936104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0040" name="Rectangle 8"/>
          <p:cNvSpPr>
            <a:spLocks noChangeArrowheads="1"/>
          </p:cNvSpPr>
          <p:nvPr/>
        </p:nvSpPr>
        <p:spPr bwMode="auto">
          <a:xfrm>
            <a:off x="3851920" y="6597352"/>
            <a:ext cx="1656184" cy="2606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40043" name="Course_Data_Process_of_R824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573566"/>
      </p:ext>
    </p:extLst>
  </p:cSld>
  <p:clrMapOvr>
    <a:masterClrMapping/>
  </p:clrMapOvr>
  <p:transition xmlns:p14="http://schemas.microsoft.com/office/powerpoint/2010/main" advTm="4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400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0043"/>
                </p:tgtEl>
              </p:cMediaNode>
            </p:audio>
          </p:childTnLst>
        </p:cTn>
      </p:par>
    </p:tnLst>
    <p:bldLst>
      <p:bldP spid="940037" grpId="0" animBg="1"/>
      <p:bldP spid="940037" grpId="1" animBg="1"/>
      <p:bldP spid="94004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420CFE6-CD4E-654D-BF43-CAD3B052731F}" type="slidenum">
              <a:rPr lang="en-US" altLang="zh-CN"/>
              <a:pPr/>
              <a:t>65</a:t>
            </a:fld>
            <a:endParaRPr lang="en-US" altLang="zh-CN"/>
          </a:p>
        </p:txBody>
      </p:sp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272338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 Basic Edition's procedure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611188" y="1887538"/>
            <a:ext cx="8208962" cy="43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Convert DICOM files to NIFTI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images 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Remove First 10 Time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Points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Slice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Timing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Realign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Normalize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Smooth (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optional)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Detrend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(optional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Nuisance covariates regression</a:t>
            </a: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Calculate ALFF and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fALFF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Filter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ReHo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(without smooth in preprocessing)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charset="0"/>
              <a:buChar char="l"/>
            </a:pP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 Calculate 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/>
                <a:cs typeface="Times New Roman"/>
              </a:rPr>
              <a:t>Functional </a:t>
            </a:r>
            <a:r>
              <a:rPr kumimoji="1" lang="en-US" altLang="zh-CN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Connectivity</a:t>
            </a:r>
            <a:endParaRPr kumimoji="1" lang="en-US" altLang="zh-CN" sz="2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02472" name="Course_Data_Process_of_R718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9512" y="5517233"/>
            <a:ext cx="360040" cy="28803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07427"/>
      </p:ext>
    </p:extLst>
  </p:cSld>
  <p:clrMapOvr>
    <a:masterClrMapping/>
  </p:clrMapOvr>
  <p:transition xmlns:p14="http://schemas.microsoft.com/office/powerpoint/2010/main" advTm="2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247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704B0B8-B5AA-0B4B-8B07-6A2BE392C05A}" type="slidenum">
              <a:rPr lang="en-US" altLang="zh-CN"/>
              <a:pPr/>
              <a:t>66</a:t>
            </a:fld>
            <a:endParaRPr lang="en-US" altLang="zh-CN"/>
          </a:p>
        </p:txBody>
      </p:sp>
      <p:sp>
        <p:nvSpPr>
          <p:cNvPr id="75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476250"/>
            <a:ext cx="4464050" cy="1257300"/>
          </a:xfrm>
          <a:noFill/>
          <a:ln/>
        </p:spPr>
        <p:txBody>
          <a:bodyPr/>
          <a:lstStyle/>
          <a:p>
            <a:r>
              <a:rPr lang="en-US" altLang="zh-CN" b="1">
                <a:latin typeface="Times New Roman" charset="0"/>
                <a:ea typeface="宋体" charset="0"/>
                <a:cs typeface="宋体" charset="0"/>
              </a:rPr>
              <a:t>ReHo </a:t>
            </a:r>
            <a:br>
              <a:rPr lang="en-US" altLang="zh-CN" b="1">
                <a:latin typeface="Times New Roman" charset="0"/>
                <a:ea typeface="宋体" charset="0"/>
                <a:cs typeface="宋体" charset="0"/>
              </a:rPr>
            </a:br>
            <a:r>
              <a:rPr lang="en-US" altLang="zh-CN" sz="2800" b="1">
                <a:latin typeface="Times New Roman" charset="0"/>
                <a:ea typeface="宋体" charset="0"/>
                <a:cs typeface="宋体" charset="0"/>
              </a:rPr>
              <a:t>(Regional Homogeneity)</a:t>
            </a:r>
            <a:r>
              <a:rPr lang="en-US" altLang="zh-CN">
                <a:latin typeface="Times New Roman" charset="0"/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759813" name="图片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3552825"/>
            <a:ext cx="3024187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9814" name="图片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76700"/>
            <a:ext cx="264795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9816" name="Rectangle 8"/>
          <p:cNvSpPr>
            <a:spLocks noChangeArrowheads="1"/>
          </p:cNvSpPr>
          <p:nvPr/>
        </p:nvSpPr>
        <p:spPr bwMode="auto">
          <a:xfrm>
            <a:off x="827088" y="1584325"/>
            <a:ext cx="7200900" cy="17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Note: Please do not smooth your data in preprocessing, just smooth your data after ReHo calculation.</a:t>
            </a:r>
          </a:p>
        </p:txBody>
      </p:sp>
      <p:sp>
        <p:nvSpPr>
          <p:cNvPr id="759821" name="Rectangle 13"/>
          <p:cNvSpPr>
            <a:spLocks noChangeArrowheads="1"/>
          </p:cNvSpPr>
          <p:nvPr/>
        </p:nvSpPr>
        <p:spPr bwMode="auto">
          <a:xfrm>
            <a:off x="5435600" y="5661025"/>
            <a:ext cx="2325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kumimoji="1" lang="en-US" altLang="zh-CN" sz="24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Zang et al., 2004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395288" y="6400800"/>
            <a:ext cx="8497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1200">
                <a:solidFill>
                  <a:schemeClr val="tx2"/>
                </a:solidFill>
              </a:rPr>
              <a:t>Zang YF, Jiang TZ, Lu YL, He Y, Tian LX (2004) Regional homogeneity approach to fMRI data analysis. Neuroimage 22: 394</a:t>
            </a:r>
            <a:r>
              <a:rPr lang="en-US" altLang="zh-CN" sz="1200">
                <a:solidFill>
                  <a:schemeClr val="tx2"/>
                </a:solidFill>
                <a:latin typeface="Arial"/>
              </a:rPr>
              <a:t>–</a:t>
            </a:r>
            <a:r>
              <a:rPr lang="en-US" altLang="zh-CN" sz="1200">
                <a:solidFill>
                  <a:schemeClr val="tx2"/>
                </a:solidFill>
              </a:rPr>
              <a:t>400.</a:t>
            </a:r>
          </a:p>
        </p:txBody>
      </p:sp>
      <p:pic>
        <p:nvPicPr>
          <p:cNvPr id="759824" name="Course_Data_Process_of_R745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4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598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9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9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9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9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9824"/>
                </p:tgtEl>
              </p:cMediaNode>
            </p:audio>
          </p:childTnLst>
        </p:cTn>
      </p:par>
    </p:tnLst>
    <p:bldLst>
      <p:bldP spid="75982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877" name="Rectangle 13"/>
          <p:cNvSpPr>
            <a:spLocks noChangeArrowheads="1"/>
          </p:cNvSpPr>
          <p:nvPr/>
        </p:nvSpPr>
        <p:spPr bwMode="auto">
          <a:xfrm>
            <a:off x="0" y="3284538"/>
            <a:ext cx="2376488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Smooth the </a:t>
            </a:r>
            <a:r>
              <a:rPr kumimoji="1" lang="en-US" altLang="zh-CN" sz="2000" dirty="0" err="1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mReHo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results. The FWHM kernel is the same as set in the smooth step.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390" y="2420888"/>
            <a:ext cx="6397098" cy="3024336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B07D261-DA34-8D4E-B9AF-96D76F33B774}" type="slidenum">
              <a:rPr lang="en-US" altLang="zh-CN"/>
              <a:pPr/>
              <a:t>67</a:t>
            </a:fld>
            <a:endParaRPr lang="en-US" altLang="zh-CN"/>
          </a:p>
        </p:txBody>
      </p:sp>
      <p:sp>
        <p:nvSpPr>
          <p:cNvPr id="1060866" name="Rectangle 2"/>
          <p:cNvSpPr>
            <a:spLocks noChangeArrowheads="1"/>
          </p:cNvSpPr>
          <p:nvPr/>
        </p:nvSpPr>
        <p:spPr bwMode="auto">
          <a:xfrm>
            <a:off x="250825" y="2852738"/>
            <a:ext cx="2376488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Please ensure the resolution of your own mask is the same as your functional data.</a:t>
            </a:r>
          </a:p>
        </p:txBody>
      </p:sp>
      <p:sp>
        <p:nvSpPr>
          <p:cNvPr id="1060869" name="Rectangle 5"/>
          <p:cNvSpPr>
            <a:spLocks noGrp="1" noChangeArrowheads="1"/>
          </p:cNvSpPr>
          <p:nvPr>
            <p:ph type="title"/>
          </p:nvPr>
        </p:nvSpPr>
        <p:spPr>
          <a:xfrm>
            <a:off x="2195513" y="333375"/>
            <a:ext cx="6048375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ReHo</a:t>
            </a:r>
          </a:p>
        </p:txBody>
      </p:sp>
      <p:sp>
        <p:nvSpPr>
          <p:cNvPr id="1060870" name="Rectangle 6"/>
          <p:cNvSpPr>
            <a:spLocks noChangeArrowheads="1"/>
          </p:cNvSpPr>
          <p:nvPr/>
        </p:nvSpPr>
        <p:spPr bwMode="auto">
          <a:xfrm>
            <a:off x="827088" y="1628775"/>
            <a:ext cx="72009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60871" name="Rectangle 7"/>
          <p:cNvSpPr>
            <a:spLocks noChangeArrowheads="1"/>
          </p:cNvSpPr>
          <p:nvPr/>
        </p:nvSpPr>
        <p:spPr bwMode="auto">
          <a:xfrm>
            <a:off x="2555875" y="2492375"/>
            <a:ext cx="1223963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872" name="Rectangle 8"/>
          <p:cNvSpPr>
            <a:spLocks noChangeArrowheads="1"/>
          </p:cNvSpPr>
          <p:nvPr/>
        </p:nvSpPr>
        <p:spPr bwMode="auto">
          <a:xfrm>
            <a:off x="4787900" y="2492375"/>
            <a:ext cx="4176713" cy="361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874" name="Rectangle 10"/>
          <p:cNvSpPr>
            <a:spLocks noChangeArrowheads="1"/>
          </p:cNvSpPr>
          <p:nvPr/>
        </p:nvSpPr>
        <p:spPr bwMode="auto">
          <a:xfrm>
            <a:off x="2627784" y="3717032"/>
            <a:ext cx="863600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876" name="Rectangle 12"/>
          <p:cNvSpPr>
            <a:spLocks noChangeArrowheads="1"/>
          </p:cNvSpPr>
          <p:nvPr/>
        </p:nvSpPr>
        <p:spPr bwMode="auto">
          <a:xfrm>
            <a:off x="5868144" y="3717032"/>
            <a:ext cx="1008062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878" name="Rectangle 14"/>
          <p:cNvSpPr>
            <a:spLocks noChangeArrowheads="1"/>
          </p:cNvSpPr>
          <p:nvPr/>
        </p:nvSpPr>
        <p:spPr bwMode="auto">
          <a:xfrm>
            <a:off x="6876256" y="3717032"/>
            <a:ext cx="935038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60880" name="Course_Data_Process_of_R880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14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08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60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60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60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60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0880"/>
                </p:tgtEl>
              </p:cMediaNode>
            </p:audio>
          </p:childTnLst>
        </p:cTn>
      </p:par>
    </p:tnLst>
    <p:bldLst>
      <p:bldP spid="1060877" grpId="0"/>
      <p:bldP spid="1060877" grpId="1"/>
      <p:bldP spid="1060866" grpId="0"/>
      <p:bldP spid="1060866" grpId="1"/>
      <p:bldP spid="1060871" grpId="0" animBg="1"/>
      <p:bldP spid="1060871" grpId="1" animBg="1"/>
      <p:bldP spid="1060872" grpId="0" animBg="1"/>
      <p:bldP spid="1060872" grpId="1" animBg="1"/>
      <p:bldP spid="1060874" grpId="0" animBg="1"/>
      <p:bldP spid="1060874" grpId="1" animBg="1"/>
      <p:bldP spid="1060876" grpId="0" animBg="1"/>
      <p:bldP spid="1060876" grpId="1" animBg="1"/>
      <p:bldP spid="1060878" grpId="0" animBg="1"/>
      <p:bldP spid="1060878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013991D-4FD2-3145-9B85-1488987C143C}" type="slidenum">
              <a:rPr lang="en-US" altLang="zh-CN"/>
              <a:pPr/>
              <a:t>68</a:t>
            </a:fld>
            <a:endParaRPr lang="en-US" altLang="zh-CN"/>
          </a:p>
        </p:txBody>
      </p:sp>
      <p:sp>
        <p:nvSpPr>
          <p:cNvPr id="98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938" y="549275"/>
            <a:ext cx="229076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Outline</a:t>
            </a:r>
          </a:p>
        </p:txBody>
      </p:sp>
      <p:sp>
        <p:nvSpPr>
          <p:cNvPr id="987139" name="Rectangle 3"/>
          <p:cNvSpPr>
            <a:spLocks noChangeArrowheads="1"/>
          </p:cNvSpPr>
          <p:nvPr/>
        </p:nvSpPr>
        <p:spPr bwMode="auto">
          <a:xfrm>
            <a:off x="900113" y="1557338"/>
            <a:ext cx="76962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Overview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Data Preparation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Preprocess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ReHo, ALFF, fALFF Calculation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Functional Connectivity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Utilities</a:t>
            </a:r>
          </a:p>
          <a:p>
            <a:endParaRPr kumimoji="1" lang="en-US" altLang="zh-CN" sz="320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87140" name="AutoShape 4"/>
          <p:cNvSpPr>
            <a:spLocks noChangeArrowheads="1"/>
          </p:cNvSpPr>
          <p:nvPr/>
        </p:nvSpPr>
        <p:spPr bwMode="auto">
          <a:xfrm>
            <a:off x="142875" y="5156200"/>
            <a:ext cx="468313" cy="5048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87142" name="Course_Data_Process_of_R845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Tm="1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7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714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F971B79-9218-054B-B04B-ABA77A33B883}" type="slidenum">
              <a:rPr lang="en-US" altLang="zh-CN"/>
              <a:pPr/>
              <a:t>69</a:t>
            </a:fld>
            <a:endParaRPr lang="en-US" altLang="zh-CN"/>
          </a:p>
        </p:txBody>
      </p:sp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5111750" cy="1257300"/>
          </a:xfrm>
          <a:noFill/>
          <a:ln/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Functional Conncetivity</a:t>
            </a:r>
          </a:p>
        </p:txBody>
      </p:sp>
      <p:sp>
        <p:nvSpPr>
          <p:cNvPr id="1069059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Voxel-wise</a:t>
            </a:r>
          </a:p>
          <a:p>
            <a:pPr>
              <a:lnSpc>
                <a:spcPct val="150000"/>
              </a:lnSpc>
            </a:pPr>
            <a:endParaRPr kumimoji="1" lang="en-US" altLang="zh-CN" sz="320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endParaRPr kumimoji="1" lang="en-US" altLang="zh-CN" sz="320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ROI-wise</a:t>
            </a:r>
          </a:p>
        </p:txBody>
      </p:sp>
      <p:pic>
        <p:nvPicPr>
          <p:cNvPr id="10690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165735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6906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57338"/>
            <a:ext cx="168592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6906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557338"/>
            <a:ext cx="169545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69063" name="Rectangle 7"/>
          <p:cNvSpPr>
            <a:spLocks noChangeArrowheads="1"/>
          </p:cNvSpPr>
          <p:nvPr/>
        </p:nvSpPr>
        <p:spPr bwMode="auto">
          <a:xfrm>
            <a:off x="6084888" y="1484313"/>
            <a:ext cx="1728787" cy="2089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9064" name="Rectangle 8"/>
          <p:cNvSpPr>
            <a:spLocks noChangeArrowheads="1"/>
          </p:cNvSpPr>
          <p:nvPr/>
        </p:nvSpPr>
        <p:spPr bwMode="auto">
          <a:xfrm>
            <a:off x="4067175" y="1916113"/>
            <a:ext cx="360363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6906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73463"/>
            <a:ext cx="169545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6906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573463"/>
            <a:ext cx="17049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69067" name="Rectangle 11"/>
          <p:cNvSpPr>
            <a:spLocks noChangeArrowheads="1"/>
          </p:cNvSpPr>
          <p:nvPr/>
        </p:nvSpPr>
        <p:spPr bwMode="auto">
          <a:xfrm>
            <a:off x="5219700" y="5805488"/>
            <a:ext cx="16557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2000">
                <a:solidFill>
                  <a:schemeClr val="tx2"/>
                </a:solidFill>
                <a:latin typeface="Verdana" charset="0"/>
              </a:rPr>
              <a:t>r=0.36</a:t>
            </a:r>
          </a:p>
        </p:txBody>
      </p:sp>
      <p:pic>
        <p:nvPicPr>
          <p:cNvPr id="1069069" name="Course_Data_Process_of_R884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74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9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9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9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3000"/>
                                        <p:tgtEl>
                                          <p:spTgt spid="1069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8" presetClass="exit" presetSubtype="3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28" dur="3000"/>
                                        <p:tgtEl>
                                          <p:spTgt spid="1069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6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069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69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69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69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69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9069"/>
                </p:tgtEl>
              </p:cMediaNode>
            </p:audio>
          </p:childTnLst>
        </p:cTn>
      </p:par>
    </p:tnLst>
    <p:bldLst>
      <p:bldP spid="1069063" grpId="0" animBg="1"/>
      <p:bldP spid="1069063" grpId="1" animBg="1"/>
      <p:bldP spid="1069063" grpId="2" animBg="1"/>
      <p:bldP spid="1069064" grpId="0" animBg="1"/>
      <p:bldP spid="1069064" grpId="1" animBg="1"/>
      <p:bldP spid="10690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836712"/>
            <a:ext cx="7308304" cy="4900863"/>
          </a:xfrm>
          <a:prstGeom prst="rect">
            <a:avLst/>
          </a:prstGeom>
        </p:spPr>
      </p:pic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3923928" y="1412776"/>
            <a:ext cx="503238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B1E2FB"/>
              </a:solidFill>
            </a:endParaRPr>
          </a:p>
        </p:txBody>
      </p:sp>
      <p:sp>
        <p:nvSpPr>
          <p:cNvPr id="136211" name="Rectangle 19"/>
          <p:cNvSpPr>
            <a:spLocks noChangeArrowheads="1"/>
          </p:cNvSpPr>
          <p:nvPr/>
        </p:nvSpPr>
        <p:spPr bwMode="auto">
          <a:xfrm>
            <a:off x="1187624" y="2924944"/>
            <a:ext cx="1368152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B1E2FB"/>
              </a:solidFill>
            </a:endParaRPr>
          </a:p>
        </p:txBody>
      </p:sp>
      <p:sp>
        <p:nvSpPr>
          <p:cNvPr id="136213" name="Rectangle 21"/>
          <p:cNvSpPr>
            <a:spLocks noChangeArrowheads="1"/>
          </p:cNvSpPr>
          <p:nvPr/>
        </p:nvSpPr>
        <p:spPr bwMode="auto">
          <a:xfrm>
            <a:off x="5076056" y="3429001"/>
            <a:ext cx="1512168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B1E2FB"/>
              </a:solidFill>
            </a:endParaRPr>
          </a:p>
        </p:txBody>
      </p:sp>
      <p:sp>
        <p:nvSpPr>
          <p:cNvPr id="120845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11239E2C-0968-6343-9B40-39A15E49B3B1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algn="ctr" eaLnBrk="1" hangingPunct="1"/>
              <a:t>7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328978"/>
      </p:ext>
    </p:extLst>
  </p:cSld>
  <p:clrMapOvr>
    <a:masterClrMapping/>
  </p:clrMapOvr>
  <p:transition xmlns:p14="http://schemas.microsoft.com/office/powerpoint/2010/main" advTm="36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2" grpId="0" animBg="1"/>
      <p:bldP spid="136202" grpId="1" animBg="1"/>
      <p:bldP spid="136211" grpId="0" animBg="1"/>
      <p:bldP spid="136211" grpId="1" animBg="1"/>
      <p:bldP spid="1362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8" y="2420888"/>
            <a:ext cx="6608401" cy="309634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96D6061F-3371-544C-A2C3-410498FF7273}" type="slidenum">
              <a:rPr lang="en-US" altLang="zh-CN"/>
              <a:pPr/>
              <a:t>70</a:t>
            </a:fld>
            <a:endParaRPr lang="en-US" altLang="zh-CN"/>
          </a:p>
        </p:txBody>
      </p:sp>
      <p:sp>
        <p:nvSpPr>
          <p:cNvPr id="993283" name="Rectangle 3"/>
          <p:cNvSpPr>
            <a:spLocks noChangeArrowheads="1"/>
          </p:cNvSpPr>
          <p:nvPr/>
        </p:nvSpPr>
        <p:spPr bwMode="auto">
          <a:xfrm>
            <a:off x="179388" y="2565400"/>
            <a:ext cx="237648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Please ensure the resolution of your own mask is the same as your functional data.</a:t>
            </a:r>
          </a:p>
        </p:txBody>
      </p:sp>
      <p:sp>
        <p:nvSpPr>
          <p:cNvPr id="993285" name="Rectangle 5"/>
          <p:cNvSpPr>
            <a:spLocks noGrp="1" noChangeArrowheads="1"/>
          </p:cNvSpPr>
          <p:nvPr>
            <p:ph type="title"/>
          </p:nvPr>
        </p:nvSpPr>
        <p:spPr>
          <a:xfrm>
            <a:off x="2195513" y="333375"/>
            <a:ext cx="6048375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Functional Connectivity</a:t>
            </a:r>
          </a:p>
        </p:txBody>
      </p:sp>
      <p:sp>
        <p:nvSpPr>
          <p:cNvPr id="993286" name="Rectangle 6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  <a:endParaRPr kumimoji="1" lang="en-US" altLang="zh-CN" sz="320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93287" name="Rectangle 7"/>
          <p:cNvSpPr>
            <a:spLocks noChangeArrowheads="1"/>
          </p:cNvSpPr>
          <p:nvPr/>
        </p:nvSpPr>
        <p:spPr bwMode="auto">
          <a:xfrm>
            <a:off x="2555875" y="2492375"/>
            <a:ext cx="1223963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88" name="Rectangle 8"/>
          <p:cNvSpPr>
            <a:spLocks noChangeArrowheads="1"/>
          </p:cNvSpPr>
          <p:nvPr/>
        </p:nvSpPr>
        <p:spPr bwMode="auto">
          <a:xfrm>
            <a:off x="4787900" y="2492375"/>
            <a:ext cx="4176713" cy="361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90" name="Rectangle 10"/>
          <p:cNvSpPr>
            <a:spLocks noChangeArrowheads="1"/>
          </p:cNvSpPr>
          <p:nvPr/>
        </p:nvSpPr>
        <p:spPr bwMode="auto">
          <a:xfrm>
            <a:off x="4788024" y="4221088"/>
            <a:ext cx="1944687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92" name="Rectangle 12"/>
          <p:cNvSpPr>
            <a:spLocks noChangeArrowheads="1"/>
          </p:cNvSpPr>
          <p:nvPr/>
        </p:nvSpPr>
        <p:spPr bwMode="auto">
          <a:xfrm>
            <a:off x="6876256" y="4221088"/>
            <a:ext cx="1224136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93297" name="Course_Data_Process_of_R847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3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3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93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9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297"/>
                </p:tgtEl>
              </p:cMediaNode>
            </p:audio>
          </p:childTnLst>
        </p:cTn>
      </p:par>
    </p:tnLst>
    <p:bldLst>
      <p:bldP spid="993283" grpId="0"/>
      <p:bldP spid="993283" grpId="1"/>
      <p:bldP spid="993287" grpId="0" animBg="1"/>
      <p:bldP spid="993287" grpId="1" animBg="1"/>
      <p:bldP spid="993288" grpId="0" animBg="1"/>
      <p:bldP spid="993288" grpId="1" animBg="1"/>
      <p:bldP spid="993290" grpId="0" animBg="1"/>
      <p:bldP spid="993290" grpId="1" animBg="1"/>
      <p:bldP spid="99329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28" y="1254844"/>
            <a:ext cx="8534400" cy="527050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6D74518-3D5D-9F4B-92DE-3AD9450BCB82}" type="slidenum">
              <a:rPr lang="en-US" altLang="zh-CN"/>
              <a:pPr/>
              <a:t>71</a:t>
            </a:fld>
            <a:endParaRPr lang="en-US" altLang="zh-CN"/>
          </a:p>
        </p:txBody>
      </p:sp>
      <p:sp>
        <p:nvSpPr>
          <p:cNvPr id="995331" name="Rectangle 3"/>
          <p:cNvSpPr>
            <a:spLocks noChangeArrowheads="1"/>
          </p:cNvSpPr>
          <p:nvPr/>
        </p:nvSpPr>
        <p:spPr bwMode="auto">
          <a:xfrm>
            <a:off x="3670448" y="1974924"/>
            <a:ext cx="2088232" cy="431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5332" name="Text Box 4"/>
          <p:cNvSpPr txBox="1">
            <a:spLocks noChangeArrowheads="1"/>
          </p:cNvSpPr>
          <p:nvPr/>
        </p:nvSpPr>
        <p:spPr bwMode="auto">
          <a:xfrm>
            <a:off x="539750" y="1916113"/>
            <a:ext cx="611188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tx2"/>
                </a:solidFill>
                <a:latin typeface="Times New Roman" charset="0"/>
              </a:rPr>
              <a:t>Functional Connectivity</a:t>
            </a:r>
          </a:p>
        </p:txBody>
      </p:sp>
      <p:pic>
        <p:nvPicPr>
          <p:cNvPr id="995336" name="Course_Data_Process_of_R848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148064" y="4509120"/>
            <a:ext cx="2376264" cy="7920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2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5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5336"/>
                </p:tgtEl>
              </p:cMediaNode>
            </p:audio>
          </p:childTnLst>
        </p:cTn>
      </p:par>
    </p:tnLst>
    <p:bldLst>
      <p:bldP spid="995331" grpId="0" animBg="1"/>
      <p:bldP spid="995331" grpId="1" animBg="1"/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1916832"/>
            <a:ext cx="5969000" cy="400050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6D74518-3D5D-9F4B-92DE-3AD9450BCB82}" type="slidenum">
              <a:rPr lang="en-US" altLang="zh-CN"/>
              <a:pPr/>
              <a:t>72</a:t>
            </a:fld>
            <a:endParaRPr lang="en-US" altLang="zh-CN"/>
          </a:p>
        </p:txBody>
      </p:sp>
      <p:sp>
        <p:nvSpPr>
          <p:cNvPr id="995332" name="Text Box 4"/>
          <p:cNvSpPr txBox="1">
            <a:spLocks noChangeArrowheads="1"/>
          </p:cNvSpPr>
          <p:nvPr/>
        </p:nvSpPr>
        <p:spPr bwMode="auto">
          <a:xfrm>
            <a:off x="539750" y="1916113"/>
            <a:ext cx="611188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tx2"/>
                </a:solidFill>
                <a:latin typeface="Times New Roman" charset="0"/>
              </a:rPr>
              <a:t>Functional Connectivity</a:t>
            </a:r>
          </a:p>
        </p:txBody>
      </p:sp>
      <p:pic>
        <p:nvPicPr>
          <p:cNvPr id="995336" name="Course_Data_Process_of_R848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796136" y="2780928"/>
            <a:ext cx="1512168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290469"/>
      </p:ext>
    </p:extLst>
  </p:cSld>
  <p:clrMapOvr>
    <a:masterClrMapping/>
  </p:clrMapOvr>
  <p:transition xmlns:p14="http://schemas.microsoft.com/office/powerpoint/2010/main" advTm="2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5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533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1628800"/>
            <a:ext cx="4737100" cy="426720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6D74518-3D5D-9F4B-92DE-3AD9450BCB82}" type="slidenum">
              <a:rPr lang="en-US" altLang="zh-CN"/>
              <a:pPr/>
              <a:t>73</a:t>
            </a:fld>
            <a:endParaRPr lang="en-US" altLang="zh-CN"/>
          </a:p>
        </p:txBody>
      </p:sp>
      <p:sp>
        <p:nvSpPr>
          <p:cNvPr id="995331" name="Rectangle 3"/>
          <p:cNvSpPr>
            <a:spLocks noChangeArrowheads="1"/>
          </p:cNvSpPr>
          <p:nvPr/>
        </p:nvSpPr>
        <p:spPr bwMode="auto">
          <a:xfrm>
            <a:off x="3059832" y="2420888"/>
            <a:ext cx="3168352" cy="172819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5332" name="Text Box 4"/>
          <p:cNvSpPr txBox="1">
            <a:spLocks noChangeArrowheads="1"/>
          </p:cNvSpPr>
          <p:nvPr/>
        </p:nvSpPr>
        <p:spPr bwMode="auto">
          <a:xfrm>
            <a:off x="539750" y="1916113"/>
            <a:ext cx="611188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tx2"/>
                </a:solidFill>
                <a:latin typeface="Times New Roman" charset="0"/>
              </a:rPr>
              <a:t>Functional Connectivity</a:t>
            </a:r>
          </a:p>
        </p:txBody>
      </p:sp>
      <p:pic>
        <p:nvPicPr>
          <p:cNvPr id="995336" name="Course_Data_Process_of_R848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491880" y="4077072"/>
            <a:ext cx="2232248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7267119"/>
      </p:ext>
    </p:extLst>
  </p:cSld>
  <p:clrMapOvr>
    <a:masterClrMapping/>
  </p:clrMapOvr>
  <p:transition xmlns:p14="http://schemas.microsoft.com/office/powerpoint/2010/main" advTm="2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5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5336"/>
                </p:tgtEl>
              </p:cMediaNode>
            </p:audio>
          </p:childTnLst>
        </p:cTn>
      </p:par>
    </p:tnLst>
    <p:bldLst>
      <p:bldP spid="995331" grpId="0" animBg="1"/>
      <p:bldP spid="995331" grpId="1" animBg="1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7D492A1-54A6-E04F-B18D-A5463F127D51}" type="slidenum">
              <a:rPr lang="en-US" altLang="zh-CN"/>
              <a:pPr/>
              <a:t>74</a:t>
            </a:fld>
            <a:endParaRPr lang="en-US" altLang="zh-CN"/>
          </a:p>
        </p:txBody>
      </p:sp>
      <p:sp>
        <p:nvSpPr>
          <p:cNvPr id="999427" name="Rectangle 3"/>
          <p:cNvSpPr>
            <a:spLocks noChangeArrowheads="1"/>
          </p:cNvSpPr>
          <p:nvPr/>
        </p:nvSpPr>
        <p:spPr bwMode="auto">
          <a:xfrm>
            <a:off x="0" y="2193925"/>
            <a:ext cx="363537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You will get the Voxel-wise functional connectivity results of each ROI in {working directory}\Results\FC:</a:t>
            </a:r>
          </a:p>
          <a:p>
            <a:pPr>
              <a:lnSpc>
                <a:spcPct val="150000"/>
              </a:lnSpc>
            </a:pPr>
            <a:r>
              <a:rPr kumimoji="1" lang="en-US" altLang="zh-CN" sz="20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zROI1FCMap_Sub_001.img</a:t>
            </a:r>
          </a:p>
          <a:p>
            <a:pPr>
              <a:lnSpc>
                <a:spcPct val="150000"/>
              </a:lnSpc>
            </a:pPr>
            <a:r>
              <a:rPr kumimoji="1" lang="en-US" altLang="zh-CN" sz="20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zROI2FCMap_Sub_001.img</a:t>
            </a:r>
          </a:p>
        </p:txBody>
      </p:sp>
      <p:sp>
        <p:nvSpPr>
          <p:cNvPr id="999428" name="Rectangle 4"/>
          <p:cNvSpPr>
            <a:spLocks noChangeArrowheads="1"/>
          </p:cNvSpPr>
          <p:nvPr/>
        </p:nvSpPr>
        <p:spPr bwMode="auto">
          <a:xfrm>
            <a:off x="107950" y="5084763"/>
            <a:ext cx="302577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For ROI-wise results, please see Part Utilities: Extract ROI time courses.</a:t>
            </a:r>
          </a:p>
        </p:txBody>
      </p:sp>
      <p:sp>
        <p:nvSpPr>
          <p:cNvPr id="999429" name="Rectangle 5"/>
          <p:cNvSpPr>
            <a:spLocks noGrp="1" noChangeArrowheads="1"/>
          </p:cNvSpPr>
          <p:nvPr>
            <p:ph type="title"/>
          </p:nvPr>
        </p:nvSpPr>
        <p:spPr>
          <a:xfrm>
            <a:off x="2195513" y="333375"/>
            <a:ext cx="6048375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Functional Connectivity</a:t>
            </a:r>
          </a:p>
        </p:txBody>
      </p:sp>
      <p:sp>
        <p:nvSpPr>
          <p:cNvPr id="999430" name="Rectangle 6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  <a:endParaRPr kumimoji="1" lang="en-US" altLang="zh-CN" sz="320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999436" name="Course_Data_Process_of_R850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896" y="2960714"/>
            <a:ext cx="5456273" cy="25565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3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9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9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9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9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9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9436"/>
                </p:tgtEl>
              </p:cMediaNode>
            </p:audio>
          </p:childTnLst>
        </p:cTn>
      </p:par>
    </p:tnLst>
    <p:bldLst>
      <p:bldP spid="999427" grpId="0"/>
      <p:bldP spid="999427" grpId="1"/>
      <p:bldP spid="99942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8FDB407-1454-A446-9675-6820E8E008D9}" type="slidenum">
              <a:rPr lang="en-US" altLang="zh-CN"/>
              <a:pPr/>
              <a:t>75</a:t>
            </a:fld>
            <a:endParaRPr lang="en-US" altLang="zh-CN"/>
          </a:p>
        </p:txBody>
      </p:sp>
      <p:sp>
        <p:nvSpPr>
          <p:cNvPr id="99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938" y="549275"/>
            <a:ext cx="229076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Outline</a:t>
            </a:r>
          </a:p>
        </p:txBody>
      </p:sp>
      <p:sp>
        <p:nvSpPr>
          <p:cNvPr id="997379" name="Rectangle 3"/>
          <p:cNvSpPr>
            <a:spLocks noChangeArrowheads="1"/>
          </p:cNvSpPr>
          <p:nvPr/>
        </p:nvSpPr>
        <p:spPr bwMode="auto">
          <a:xfrm>
            <a:off x="900113" y="1557338"/>
            <a:ext cx="76962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Overview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Data Preparation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Preprocess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ReHo, ALFF, fALFF Calculation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Functional Connectivity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Utilities</a:t>
            </a:r>
          </a:p>
          <a:p>
            <a:endParaRPr kumimoji="1" lang="en-US" altLang="zh-CN" sz="320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97380" name="AutoShape 4"/>
          <p:cNvSpPr>
            <a:spLocks noChangeArrowheads="1"/>
          </p:cNvSpPr>
          <p:nvPr/>
        </p:nvSpPr>
        <p:spPr bwMode="auto">
          <a:xfrm>
            <a:off x="142875" y="5949950"/>
            <a:ext cx="468313" cy="5048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97382" name="Course_Data_Process_of_R849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Tm="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7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738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8" y="2420888"/>
            <a:ext cx="6608401" cy="309634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91F7494-D1F9-6847-934A-BEEFF1666B28}" type="slidenum">
              <a:rPr lang="en-US" altLang="zh-CN"/>
              <a:pPr/>
              <a:t>76</a:t>
            </a:fld>
            <a:endParaRPr lang="en-US" altLang="zh-CN"/>
          </a:p>
        </p:txBody>
      </p:sp>
      <p:sp>
        <p:nvSpPr>
          <p:cNvPr id="100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2195513" y="333375"/>
            <a:ext cx="6048375" cy="12573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Extract ROI Signals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01478" name="Rectangle 6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  <a:endParaRPr kumimoji="1" lang="en-US" altLang="zh-CN" sz="320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01479" name="Rectangle 7"/>
          <p:cNvSpPr>
            <a:spLocks noChangeArrowheads="1"/>
          </p:cNvSpPr>
          <p:nvPr/>
        </p:nvSpPr>
        <p:spPr bwMode="auto">
          <a:xfrm>
            <a:off x="2699792" y="4221088"/>
            <a:ext cx="2016125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1482" name="Rectangle 10"/>
          <p:cNvSpPr>
            <a:spLocks noChangeArrowheads="1"/>
          </p:cNvSpPr>
          <p:nvPr/>
        </p:nvSpPr>
        <p:spPr bwMode="auto">
          <a:xfrm>
            <a:off x="6876256" y="4149080"/>
            <a:ext cx="1223962" cy="4333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01485" name="Course_Data_Process_of_R851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2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14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1485"/>
                </p:tgtEl>
              </p:cMediaNode>
            </p:audio>
          </p:childTnLst>
        </p:cTn>
      </p:par>
    </p:tnLst>
    <p:bldLst>
      <p:bldP spid="1001479" grpId="0" animBg="1"/>
      <p:bldP spid="1001479" grpId="1" animBg="1"/>
      <p:bldP spid="100148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334AFCE-3CB2-9546-A06E-4005203F73F7}" type="slidenum">
              <a:rPr lang="en-US" altLang="zh-CN"/>
              <a:pPr/>
              <a:t>77</a:t>
            </a:fld>
            <a:endParaRPr lang="en-US" altLang="zh-CN"/>
          </a:p>
        </p:txBody>
      </p:sp>
      <p:sp>
        <p:nvSpPr>
          <p:cNvPr id="1005571" name="Rectangle 3"/>
          <p:cNvSpPr>
            <a:spLocks noChangeArrowheads="1"/>
          </p:cNvSpPr>
          <p:nvPr/>
        </p:nvSpPr>
        <p:spPr bwMode="auto">
          <a:xfrm>
            <a:off x="0" y="2193925"/>
            <a:ext cx="4211638" cy="145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Results in {working </a:t>
            </a:r>
            <a:r>
              <a:rPr kumimoji="1" lang="en-US" altLang="zh-CN" sz="2000" dirty="0" err="1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direcotry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}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\/Results/</a:t>
            </a:r>
            <a:r>
              <a:rPr kumimoji="1" lang="en-US" altLang="zh-CN" sz="2000" dirty="0" err="1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FunImgARWSCF_ROISignals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/:</a:t>
            </a:r>
            <a:endParaRPr kumimoji="1" lang="en-US" altLang="zh-CN" sz="20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05572" name="Rectangle 4"/>
          <p:cNvSpPr>
            <a:spLocks noGrp="1" noChangeArrowheads="1"/>
          </p:cNvSpPr>
          <p:nvPr>
            <p:ph type="title"/>
          </p:nvPr>
        </p:nvSpPr>
        <p:spPr>
          <a:xfrm>
            <a:off x="2195513" y="333375"/>
            <a:ext cx="6048375" cy="12573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Extract ROI </a:t>
            </a:r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Signals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05573" name="Rectangle 5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  <a:endParaRPr kumimoji="1" lang="en-US" altLang="zh-CN" sz="320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05576" name="Rectangle 8"/>
          <p:cNvSpPr>
            <a:spLocks noChangeArrowheads="1"/>
          </p:cNvSpPr>
          <p:nvPr/>
        </p:nvSpPr>
        <p:spPr bwMode="auto">
          <a:xfrm>
            <a:off x="0" y="4292600"/>
            <a:ext cx="88931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ROISignals_Sub_001.txt: 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Time courses, each column represent a time course of one ROI.</a:t>
            </a:r>
          </a:p>
          <a:p>
            <a:pPr>
              <a:lnSpc>
                <a:spcPct val="150000"/>
              </a:lnSpc>
            </a:pPr>
            <a:endParaRPr kumimoji="1" lang="en-US" altLang="zh-CN" sz="20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ROICorrelation_Sub_001.txt: </a:t>
            </a:r>
            <a:r>
              <a:rPr kumimoji="1" lang="en-US" altLang="zh-CN" sz="20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ROI-wise Functional Connectivity</a:t>
            </a:r>
          </a:p>
        </p:txBody>
      </p:sp>
      <p:pic>
        <p:nvPicPr>
          <p:cNvPr id="1005578" name="Course_Data_Process_of_R853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936" y="1700808"/>
            <a:ext cx="4952217" cy="23203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96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55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5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5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5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5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55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55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5578"/>
                </p:tgtEl>
              </p:cMediaNode>
            </p:audio>
          </p:childTnLst>
        </p:cTn>
      </p:par>
    </p:tnLst>
    <p:bldLst>
      <p:bldP spid="100557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2492896"/>
            <a:ext cx="6608401" cy="309634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664D53E-C0F5-134E-8672-5359BFB391D1}" type="slidenum">
              <a:rPr lang="en-US" altLang="zh-CN"/>
              <a:pPr/>
              <a:t>78</a:t>
            </a:fld>
            <a:endParaRPr lang="en-US" altLang="zh-CN"/>
          </a:p>
        </p:txBody>
      </p:sp>
      <p:sp>
        <p:nvSpPr>
          <p:cNvPr id="1073155" name="Rectangle 3"/>
          <p:cNvSpPr>
            <a:spLocks noChangeArrowheads="1"/>
          </p:cNvSpPr>
          <p:nvPr/>
        </p:nvSpPr>
        <p:spPr bwMode="auto">
          <a:xfrm>
            <a:off x="0" y="2193925"/>
            <a:ext cx="25193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Save parameters to *.mat</a:t>
            </a:r>
          </a:p>
        </p:txBody>
      </p:sp>
      <p:sp>
        <p:nvSpPr>
          <p:cNvPr id="1073156" name="Rectangle 4"/>
          <p:cNvSpPr>
            <a:spLocks noGrp="1" noChangeArrowheads="1"/>
          </p:cNvSpPr>
          <p:nvPr>
            <p:ph type="title"/>
          </p:nvPr>
        </p:nvSpPr>
        <p:spPr>
          <a:xfrm>
            <a:off x="2195513" y="333375"/>
            <a:ext cx="6048375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Save and Load Parameters</a:t>
            </a:r>
          </a:p>
        </p:txBody>
      </p:sp>
      <p:sp>
        <p:nvSpPr>
          <p:cNvPr id="1073157" name="Rectangle 5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  <a:endParaRPr kumimoji="1" lang="en-US" altLang="zh-CN" sz="320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73158" name="Rectangle 6"/>
          <p:cNvSpPr>
            <a:spLocks noChangeArrowheads="1"/>
          </p:cNvSpPr>
          <p:nvPr/>
        </p:nvSpPr>
        <p:spPr bwMode="auto">
          <a:xfrm>
            <a:off x="3347864" y="5157192"/>
            <a:ext cx="863600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59" name="Rectangle 7"/>
          <p:cNvSpPr>
            <a:spLocks noChangeArrowheads="1"/>
          </p:cNvSpPr>
          <p:nvPr/>
        </p:nvSpPr>
        <p:spPr bwMode="auto">
          <a:xfrm>
            <a:off x="4211439" y="5157192"/>
            <a:ext cx="936625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3160" name="Rectangle 8"/>
          <p:cNvSpPr>
            <a:spLocks noChangeArrowheads="1"/>
          </p:cNvSpPr>
          <p:nvPr/>
        </p:nvSpPr>
        <p:spPr bwMode="auto">
          <a:xfrm>
            <a:off x="0" y="3933825"/>
            <a:ext cx="25193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Load parameters from *.mat</a:t>
            </a:r>
          </a:p>
        </p:txBody>
      </p:sp>
      <p:pic>
        <p:nvPicPr>
          <p:cNvPr id="1073162" name="Course_Data_Process_of_R886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5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3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7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7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3162"/>
                </p:tgtEl>
              </p:cMediaNode>
            </p:audio>
          </p:childTnLst>
        </p:cTn>
      </p:par>
    </p:tnLst>
    <p:bldLst>
      <p:bldP spid="1073155" grpId="0"/>
      <p:bldP spid="1073155" grpId="1"/>
      <p:bldP spid="1073158" grpId="0" animBg="1"/>
      <p:bldP spid="1073158" grpId="1" animBg="1"/>
      <p:bldP spid="1073159" grpId="0" animBg="1"/>
      <p:bldP spid="107316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79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Further Help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27088" y="2286000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Further questions:</a:t>
            </a:r>
            <a:endParaRPr kumimoji="1" lang="en-US" altLang="zh-CN" sz="320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18" name="Picture 17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645024"/>
            <a:ext cx="1143000" cy="1143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56911" y="3853497"/>
            <a:ext cx="28033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2400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http://</a:t>
            </a:r>
            <a:r>
              <a:rPr lang="en-US" altLang="zh-CN" sz="2400" b="0" dirty="0" err="1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rfmri.org</a:t>
            </a:r>
            <a:r>
              <a:rPr lang="en-US" altLang="zh-CN" sz="24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/</a:t>
            </a:r>
            <a:r>
              <a:rPr lang="en-US" altLang="zh-CN" sz="2400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dpabi</a:t>
            </a:r>
            <a:endParaRPr lang="en-US" altLang="zh-CN" sz="2400" b="0" dirty="0" smtClean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zh-CN" sz="24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http://</a:t>
            </a:r>
            <a:r>
              <a:rPr lang="en-US" altLang="zh-CN" sz="2400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dpabi.org</a:t>
            </a:r>
            <a:endParaRPr lang="en-US" altLang="zh-CN" sz="2400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2306" y="4725144"/>
            <a:ext cx="2291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 smtClean="0">
                <a:solidFill>
                  <a:srgbClr val="FFFFFF"/>
                </a:solidFill>
                <a:latin typeface="Snell Roundhand"/>
                <a:ea typeface="헤드라인A"/>
                <a:cs typeface="Snell Roundhand"/>
              </a:rPr>
              <a:t>The R-fMRI Network</a:t>
            </a:r>
            <a:endParaRPr lang="en-US" sz="1600" b="0" dirty="0">
              <a:solidFill>
                <a:srgbClr val="FFFFFF"/>
              </a:solidFill>
              <a:latin typeface="Snell Roundhand"/>
              <a:ea typeface="헤드라인A"/>
              <a:cs typeface="Snell Roundhan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5073639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7B22363-CEAD-9F4C-BB8A-30304159AC69}" type="slidenum">
              <a:rPr lang="en-US" altLang="zh-CN">
                <a:latin typeface="Arial"/>
              </a:rPr>
              <a:pPr/>
              <a:t>8</a:t>
            </a:fld>
            <a:endParaRPr lang="en-US" altLang="zh-CN">
              <a:latin typeface="Arial"/>
            </a:endParaRPr>
          </a:p>
        </p:txBody>
      </p:sp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938" y="549275"/>
            <a:ext cx="2290762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900113" y="1557338"/>
            <a:ext cx="7696200" cy="473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Data </a:t>
            </a: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Preparation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</a:t>
            </a:r>
            <a:r>
              <a:rPr kumimoji="1" lang="en-US" altLang="zh-CN" sz="36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endParaRPr kumimoji="1" lang="en-US" altLang="zh-CN" sz="36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</a:t>
            </a:r>
            <a:r>
              <a:rPr kumimoji="1" lang="en-US" altLang="zh-CN" sz="3600" dirty="0" err="1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ReHo</a:t>
            </a: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, ALFF, </a:t>
            </a:r>
            <a:r>
              <a:rPr kumimoji="1" lang="en-US" altLang="zh-CN" sz="3600" dirty="0" err="1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fALFF</a:t>
            </a: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Calculation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Functional Connectivity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Utilities</a:t>
            </a:r>
          </a:p>
          <a:p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331780" name="AutoShape 4"/>
          <p:cNvSpPr>
            <a:spLocks noChangeArrowheads="1"/>
          </p:cNvSpPr>
          <p:nvPr/>
        </p:nvSpPr>
        <p:spPr bwMode="auto">
          <a:xfrm>
            <a:off x="142875" y="1844675"/>
            <a:ext cx="468313" cy="5048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B1E2FB"/>
              </a:solidFill>
            </a:endParaRPr>
          </a:p>
        </p:txBody>
      </p:sp>
      <p:pic>
        <p:nvPicPr>
          <p:cNvPr id="331782" name="Course_Data_Process_of_R469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868324"/>
      </p:ext>
    </p:extLst>
  </p:cSld>
  <p:clrMapOvr>
    <a:masterClrMapping/>
  </p:clrMapOvr>
  <p:transition xmlns:p14="http://schemas.microsoft.com/office/powerpoint/2010/main" advTm="1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17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1782"/>
                </p:tgtEl>
              </p:cMediaNode>
            </p:audio>
          </p:childTnLst>
        </p:cTn>
      </p:par>
    </p:tnLst>
    <p:bldLst>
      <p:bldP spid="33178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80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Further Help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04664"/>
            <a:ext cx="8172400" cy="5582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404664"/>
            <a:ext cx="3528392" cy="19435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1288964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81</a:t>
            </a:fld>
            <a:endParaRPr lang="en-US" altLang="zh-CN"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59884"/>
            <a:ext cx="4396740" cy="4945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340768"/>
            <a:ext cx="4404360" cy="4152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490978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82</a:t>
            </a:fld>
            <a:endParaRPr lang="en-US" altLang="zh-CN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332656"/>
            <a:ext cx="4391687" cy="6148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914964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83</a:t>
            </a:fld>
            <a:endParaRPr lang="en-US" altLang="zh-CN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980728"/>
            <a:ext cx="4104456" cy="3685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013176"/>
            <a:ext cx="3168352" cy="1095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3400" y="264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endParaRPr lang="en-US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9992" y="2262351"/>
            <a:ext cx="46085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Send </a:t>
            </a:r>
            <a:r>
              <a:rPr lang="en-US" altLang="zh-CN" sz="2000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emails only to </a:t>
            </a:r>
            <a:r>
              <a:rPr lang="en-US" altLang="zh-CN" sz="2000" b="0" dirty="0" err="1">
                <a:solidFill>
                  <a:srgbClr val="FFFF00"/>
                </a:solidFill>
                <a:latin typeface="Times New Roman" charset="0"/>
                <a:ea typeface="宋体" charset="-122"/>
                <a:cs typeface="宋体" charset="-122"/>
              </a:rPr>
              <a:t>rfmri.org@gmail.com</a:t>
            </a:r>
            <a:r>
              <a:rPr lang="en-US" altLang="zh-CN" sz="2000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: 1) sending new email means you are posting your personal blogs, 2) replying email means you are posting comments to that topic/blog, 3) then all the other R-fMRI nodes will receive email updates of your posts.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805027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fld id="{0C8126E5-A116-184B-BC0F-6179D200DA25}" type="slidenum">
              <a:rPr lang="en-US" altLang="zh-CN"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rPr>
              <a:pPr algn="ctr"/>
              <a:t>84</a:t>
            </a:fld>
            <a:endParaRPr lang="en-US" altLang="zh-CN" sz="1400" b="0">
              <a:solidFill>
                <a:srgbClr val="FFFF00"/>
              </a:solidFill>
              <a:latin typeface="Arial" charset="0"/>
              <a:ea typeface="宋体" charset="-122"/>
              <a:cs typeface="宋体" charset="-122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989138"/>
            <a:ext cx="7993062" cy="2519362"/>
          </a:xfrm>
        </p:spPr>
        <p:txBody>
          <a:bodyPr/>
          <a:lstStyle/>
          <a:p>
            <a:pPr eaLnBrk="1" hangingPunct="1"/>
            <a:r>
              <a:rPr kumimoji="1" lang="en-US" altLang="zh-CN" sz="3200" b="1" dirty="0" smtClean="0">
                <a:solidFill>
                  <a:srgbClr val="FFFF00"/>
                </a:solidFill>
                <a:latin typeface="Arial Black" charset="0"/>
                <a:ea typeface="宋体" charset="-122"/>
                <a:cs typeface="宋体" charset="-122"/>
              </a:rPr>
              <a:t>The Next BIG Effort Here!</a:t>
            </a:r>
            <a:endParaRPr kumimoji="1" lang="en-US" altLang="zh-CN" sz="3200" b="1" dirty="0">
              <a:solidFill>
                <a:srgbClr val="FFFF00"/>
              </a:solidFill>
              <a:latin typeface="Arial Black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9769562"/>
      </p:ext>
    </p:extLst>
  </p:cSld>
  <p:clrMapOvr>
    <a:masterClrMapping/>
  </p:clrMapOvr>
  <p:transition xmlns:p14="http://schemas.microsoft.com/office/powerpoint/2010/main" advTm="1454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fld id="{0C8126E5-A116-184B-BC0F-6179D200DA25}" type="slidenum">
              <a:rPr lang="en-US" altLang="zh-CN"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rPr>
              <a:pPr algn="ctr"/>
              <a:t>85</a:t>
            </a:fld>
            <a:endParaRPr lang="en-US" altLang="zh-CN" sz="1400" b="0">
              <a:solidFill>
                <a:srgbClr val="FFFF00"/>
              </a:solidFill>
              <a:latin typeface="Arial" charset="0"/>
              <a:ea typeface="宋体" charset="-122"/>
              <a:cs typeface="宋体" charset="-122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989138"/>
            <a:ext cx="7993062" cy="2519362"/>
          </a:xfrm>
        </p:spPr>
        <p:txBody>
          <a:bodyPr/>
          <a:lstStyle/>
          <a:p>
            <a:pPr eaLnBrk="1" hangingPunct="1"/>
            <a:r>
              <a:rPr lang="en-US" altLang="zh-CN" sz="4000" kern="1200" dirty="0">
                <a:solidFill>
                  <a:srgbClr val="FFFF00"/>
                </a:solidFill>
                <a:latin typeface="Snell Roundhand"/>
                <a:ea typeface="헤드라인A"/>
                <a:cs typeface="Snell Roundhand"/>
              </a:rPr>
              <a:t>“Journal” of the R-fMRI Network (JRN):</a:t>
            </a:r>
            <a:br>
              <a:rPr lang="en-US" altLang="zh-CN" sz="4000" kern="1200" dirty="0">
                <a:solidFill>
                  <a:srgbClr val="FFFF00"/>
                </a:solidFill>
                <a:latin typeface="Snell Roundhand"/>
                <a:ea typeface="헤드라인A"/>
                <a:cs typeface="Snell Roundhand"/>
              </a:rPr>
            </a:br>
            <a:r>
              <a:rPr lang="en-US" altLang="zh-CN" sz="4000" kern="1200" dirty="0" smtClean="0">
                <a:solidFill>
                  <a:srgbClr val="FFFF00"/>
                </a:solidFill>
                <a:latin typeface="Snell Roundhand"/>
                <a:ea typeface="헤드라인A"/>
                <a:cs typeface="Snell Roundhand"/>
              </a:rPr>
              <a:t/>
            </a:r>
            <a:br>
              <a:rPr lang="en-US" altLang="zh-CN" sz="4000" kern="1200" dirty="0" smtClean="0">
                <a:solidFill>
                  <a:srgbClr val="FFFF00"/>
                </a:solidFill>
                <a:latin typeface="Snell Roundhand"/>
                <a:ea typeface="헤드라인A"/>
                <a:cs typeface="Snell Roundhand"/>
              </a:rPr>
            </a:br>
            <a:r>
              <a:rPr lang="en-US" sz="3200" i="1" dirty="0" smtClean="0">
                <a:latin typeface="Times New Roman"/>
                <a:cs typeface="Times New Roman"/>
              </a:rPr>
              <a:t>a </a:t>
            </a:r>
            <a:r>
              <a:rPr lang="en-US" sz="3200" i="1" dirty="0">
                <a:latin typeface="Times New Roman"/>
                <a:cs typeface="Times New Roman"/>
              </a:rPr>
              <a:t>free-submission, open-access, “peer viewed” “Journal” </a:t>
            </a:r>
            <a:endParaRPr kumimoji="1" lang="en-US" altLang="zh-CN" sz="3200" b="1" i="1" dirty="0">
              <a:solidFill>
                <a:srgbClr val="FFFF00"/>
              </a:solidFill>
              <a:latin typeface="Times New Roman"/>
              <a:ea typeface="宋体" charset="-122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2981978"/>
      </p:ext>
    </p:extLst>
  </p:cSld>
  <p:clrMapOvr>
    <a:masterClrMapping/>
  </p:clrMapOvr>
  <p:transition xmlns:p14="http://schemas.microsoft.com/office/powerpoint/2010/main" advTm="1454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47" y="764704"/>
            <a:ext cx="8073009" cy="5216652"/>
          </a:xfrm>
          <a:prstGeom prst="rect">
            <a:avLst/>
          </a:prstGeom>
        </p:spPr>
      </p:pic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fld id="{0C8126E5-A116-184B-BC0F-6179D200DA25}" type="slidenum">
              <a:rPr lang="en-US" altLang="zh-CN"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rPr>
              <a:pPr algn="ctr"/>
              <a:t>86</a:t>
            </a:fld>
            <a:endParaRPr lang="en-US" altLang="zh-CN" sz="1400" b="0">
              <a:solidFill>
                <a:srgbClr val="FFFF00"/>
              </a:solidFill>
              <a:latin typeface="Arial" charset="0"/>
              <a:ea typeface="宋体" charset="-122"/>
              <a:cs typeface="宋体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381328"/>
            <a:ext cx="234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http://</a:t>
            </a:r>
            <a:r>
              <a:rPr lang="en-US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rfmri.org</a:t>
            </a:r>
            <a:r>
              <a:rPr lang="en-US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/</a:t>
            </a:r>
            <a:r>
              <a:rPr lang="en-US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HelpUs</a:t>
            </a:r>
            <a:endParaRPr lang="en-US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7892446"/>
      </p:ext>
    </p:extLst>
  </p:cSld>
  <p:clrMapOvr>
    <a:masterClrMapping/>
  </p:clrMapOvr>
  <p:transition xmlns:p14="http://schemas.microsoft.com/office/powerpoint/2010/main" advTm="145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fld id="{0C8126E5-A116-184B-BC0F-6179D200DA25}" type="slidenum">
              <a:rPr lang="en-US" altLang="zh-CN"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rPr>
              <a:pPr algn="ctr"/>
              <a:t>87</a:t>
            </a:fld>
            <a:endParaRPr lang="en-US" altLang="zh-CN" sz="1400" b="0">
              <a:solidFill>
                <a:srgbClr val="FFFF00"/>
              </a:solidFill>
              <a:latin typeface="Arial" charset="0"/>
              <a:ea typeface="宋体" charset="-122"/>
              <a:cs typeface="宋体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8129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1661"/>
      </p:ext>
    </p:extLst>
  </p:cSld>
  <p:clrMapOvr>
    <a:masterClrMapping/>
  </p:clrMapOvr>
  <p:transition xmlns:p14="http://schemas.microsoft.com/office/powerpoint/2010/main" advTm="145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PABI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307" y="5949280"/>
            <a:ext cx="848197" cy="848197"/>
          </a:xfrm>
          <a:prstGeom prst="rect">
            <a:avLst/>
          </a:prstGeom>
        </p:spPr>
      </p:pic>
      <p:pic>
        <p:nvPicPr>
          <p:cNvPr id="6" name="Picture 5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21288"/>
            <a:ext cx="792088" cy="792088"/>
          </a:xfrm>
          <a:prstGeom prst="rect">
            <a:avLst/>
          </a:prstGeom>
        </p:spPr>
      </p:pic>
      <p:pic>
        <p:nvPicPr>
          <p:cNvPr id="8" name="Picture 7" descr="NKI_Transpare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5784"/>
            <a:ext cx="1152128" cy="1078520"/>
          </a:xfrm>
          <a:prstGeom prst="rect">
            <a:avLst/>
          </a:prstGeom>
        </p:spPr>
      </p:pic>
      <p:pic>
        <p:nvPicPr>
          <p:cNvPr id="9" name="Picture 8" descr="NYULMC_logo.png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30" y="-171400"/>
            <a:ext cx="2421298" cy="1268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7130" r="7146"/>
          <a:stretch/>
        </p:blipFill>
        <p:spPr>
          <a:xfrm>
            <a:off x="1971754" y="2060848"/>
            <a:ext cx="1376110" cy="18694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71754" y="4171146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Xin</a:t>
            </a:r>
            <a:r>
              <a:rPr lang="en-US" sz="16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-Di Wang </a:t>
            </a:r>
            <a:r>
              <a:rPr lang="en-US" sz="14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Programmer</a:t>
            </a:r>
            <a:endParaRPr lang="en-US" sz="1400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8064" y="4171146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Yu-</a:t>
            </a:r>
            <a:r>
              <a:rPr lang="en-US" sz="1600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Feng</a:t>
            </a:r>
            <a:r>
              <a:rPr lang="en-US" sz="16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 </a:t>
            </a:r>
            <a:r>
              <a:rPr lang="en-US" sz="1600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Zang</a:t>
            </a:r>
            <a:r>
              <a:rPr lang="en-US" sz="16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 </a:t>
            </a:r>
            <a:r>
              <a:rPr lang="en-US" sz="14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Consultant</a:t>
            </a:r>
            <a:endParaRPr lang="en-US" sz="1400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18348" t="4299" r="13777" b="23779"/>
          <a:stretch/>
        </p:blipFill>
        <p:spPr>
          <a:xfrm>
            <a:off x="5148064" y="2132856"/>
            <a:ext cx="1422400" cy="182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5760"/>
      </p:ext>
    </p:extLst>
  </p:cSld>
  <p:clrMapOvr>
    <a:masterClrMapping/>
  </p:clrMapOvr>
  <p:transition xmlns:p14="http://schemas.microsoft.com/office/powerpoint/2010/main" advTm="49433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PABI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307" y="5949280"/>
            <a:ext cx="848197" cy="848197"/>
          </a:xfrm>
          <a:prstGeom prst="rect">
            <a:avLst/>
          </a:prstGeom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Acknowledgments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115814" y="1293535"/>
            <a:ext cx="3672210" cy="192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Times New Roman" charset="0"/>
                <a:ea typeface="宋体" charset="-122"/>
                <a:cs typeface="宋体" charset="-122"/>
              </a:rPr>
              <a:t>Nathan </a:t>
            </a:r>
            <a:r>
              <a:rPr lang="en-US" sz="2000" dirty="0">
                <a:solidFill>
                  <a:srgbClr val="FFFF00"/>
                </a:solidFill>
                <a:latin typeface="Times New Roman" charset="0"/>
                <a:ea typeface="宋体" charset="-122"/>
                <a:cs typeface="宋体" charset="-122"/>
              </a:rPr>
              <a:t>Kline </a:t>
            </a:r>
            <a:r>
              <a:rPr lang="en-US" sz="2000" dirty="0" smtClean="0">
                <a:solidFill>
                  <a:srgbClr val="FFFF00"/>
                </a:solidFill>
                <a:latin typeface="Times New Roman" charset="0"/>
                <a:ea typeface="宋体" charset="-122"/>
                <a:cs typeface="宋体" charset="-122"/>
              </a:rPr>
              <a:t>Institute</a:t>
            </a:r>
          </a:p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Charles </a:t>
            </a:r>
            <a:r>
              <a:rPr lang="en-US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Schroeder</a:t>
            </a:r>
          </a:p>
          <a:p>
            <a:pPr>
              <a:lnSpc>
                <a:spcPct val="120000"/>
              </a:lnSpc>
            </a:pPr>
            <a:r>
              <a:rPr lang="en-US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Stan </a:t>
            </a:r>
            <a:r>
              <a:rPr lang="en-US" sz="2000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Colcombe</a:t>
            </a:r>
            <a:endParaRPr lang="en-US" sz="2000" b="0" dirty="0" smtClean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>
              <a:lnSpc>
                <a:spcPct val="120000"/>
              </a:lnSpc>
            </a:pPr>
            <a:r>
              <a:rPr lang="en-US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Gary Linn</a:t>
            </a:r>
          </a:p>
          <a:p>
            <a:pPr>
              <a:lnSpc>
                <a:spcPct val="120000"/>
              </a:lnSpc>
            </a:pPr>
            <a:r>
              <a:rPr lang="en-US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Mark </a:t>
            </a:r>
            <a:r>
              <a:rPr lang="en-US" sz="2000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 </a:t>
            </a:r>
            <a:r>
              <a:rPr lang="en-US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Klinger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64660" y="24928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endParaRPr lang="en-US" b="0" dirty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15814" y="4749919"/>
            <a:ext cx="3672210" cy="155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Times New Roman" charset="0"/>
                <a:ea typeface="宋体" charset="-122"/>
                <a:cs typeface="宋体" charset="-122"/>
              </a:rPr>
              <a:t>Child Mind Institute</a:t>
            </a:r>
          </a:p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Michael P. </a:t>
            </a:r>
            <a:r>
              <a:rPr lang="en-US" sz="2000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Milham</a:t>
            </a:r>
            <a:endParaRPr lang="en-US" sz="2000" b="0" dirty="0" smtClean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R. Cameron </a:t>
            </a:r>
            <a:r>
              <a:rPr lang="en-US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Craddock</a:t>
            </a:r>
          </a:p>
          <a:p>
            <a:pPr>
              <a:lnSpc>
                <a:spcPct val="120000"/>
              </a:lnSpc>
            </a:pPr>
            <a:r>
              <a:rPr lang="en-US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Zhen Yang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115814" y="3165743"/>
            <a:ext cx="3672210" cy="155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Times New Roman" charset="0"/>
                <a:ea typeface="宋体" charset="-122"/>
                <a:cs typeface="宋体" charset="-122"/>
              </a:rPr>
              <a:t>NYU Child Study Center</a:t>
            </a:r>
          </a:p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F. Xavier </a:t>
            </a:r>
            <a:r>
              <a:rPr lang="en-US" sz="2000" b="0" dirty="0" err="1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Castellanos</a:t>
            </a:r>
            <a:r>
              <a:rPr lang="en-US" sz="2000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 </a:t>
            </a:r>
            <a:endParaRPr lang="en-US" sz="2000" b="0" dirty="0" smtClean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Adriana Di Martino </a:t>
            </a:r>
            <a:endParaRPr lang="en-US" sz="2000" b="0" dirty="0" smtClean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>
              <a:lnSpc>
                <a:spcPct val="120000"/>
              </a:lnSpc>
            </a:pPr>
            <a:r>
              <a:rPr lang="en-US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Clare </a:t>
            </a:r>
            <a:r>
              <a:rPr lang="en-US" sz="2000" b="0" dirty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Kelly </a:t>
            </a:r>
            <a:endParaRPr lang="en-US" sz="2000" b="0" dirty="0" smtClean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860230" y="4221088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FFF00"/>
                </a:solidFill>
                <a:latin typeface="Times New Roman" charset="0"/>
                <a:ea typeface="宋体" charset="-122"/>
                <a:cs typeface="宋体" charset="-122"/>
              </a:rPr>
              <a:t>Chinese Academy of Sciences </a:t>
            </a:r>
            <a:r>
              <a:rPr lang="en-US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Xi-</a:t>
            </a:r>
            <a:r>
              <a:rPr lang="en-US" sz="2000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Nian</a:t>
            </a:r>
            <a:r>
              <a:rPr lang="en-US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 </a:t>
            </a:r>
            <a:r>
              <a:rPr lang="en-US" sz="2000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Zuo</a:t>
            </a:r>
            <a:r>
              <a:rPr lang="en-US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860032" y="1628800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FFF00"/>
                </a:solidFill>
                <a:latin typeface="Times New Roman" charset="0"/>
                <a:ea typeface="宋体" charset="-122"/>
                <a:cs typeface="宋体" charset="-122"/>
              </a:rPr>
              <a:t>Hangzhou Normal University </a:t>
            </a:r>
            <a:r>
              <a:rPr lang="en-US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Yu-</a:t>
            </a:r>
            <a:r>
              <a:rPr lang="en-US" sz="2000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Feng</a:t>
            </a:r>
            <a:r>
              <a:rPr lang="en-US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 </a:t>
            </a:r>
            <a:r>
              <a:rPr lang="en-US" sz="2000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Zang</a:t>
            </a:r>
            <a:endParaRPr lang="en-US" sz="2000" b="0" dirty="0" smtClean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860230" y="5157192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Times New Roman" charset="0"/>
                <a:ea typeface="宋体" charset="-122"/>
                <a:cs typeface="宋体" charset="-122"/>
              </a:rPr>
              <a:t>Princeton University </a:t>
            </a:r>
          </a:p>
          <a:p>
            <a:pPr>
              <a:lnSpc>
                <a:spcPct val="120000"/>
              </a:lnSpc>
            </a:pPr>
            <a:r>
              <a:rPr lang="en-US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Han Liu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860032" y="3328342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err="1" smtClean="0">
                <a:solidFill>
                  <a:srgbClr val="FFFF00"/>
                </a:solidFill>
                <a:latin typeface="Times New Roman" charset="0"/>
                <a:ea typeface="宋体" charset="-122"/>
                <a:cs typeface="宋体" charset="-122"/>
              </a:rPr>
              <a:t>Fudan</a:t>
            </a:r>
            <a:r>
              <a:rPr lang="en-US" sz="2000" dirty="0" smtClean="0">
                <a:solidFill>
                  <a:srgbClr val="FFFF00"/>
                </a:solidFill>
                <a:latin typeface="Times New Roman" charset="0"/>
                <a:ea typeface="宋体" charset="-122"/>
                <a:cs typeface="宋体" charset="-122"/>
              </a:rPr>
              <a:t> University </a:t>
            </a:r>
          </a:p>
          <a:p>
            <a:pPr>
              <a:lnSpc>
                <a:spcPct val="120000"/>
              </a:lnSpc>
            </a:pPr>
            <a:r>
              <a:rPr lang="en-US" sz="2000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Tian</a:t>
            </a:r>
            <a:r>
              <a:rPr lang="en-US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-Ming </a:t>
            </a:r>
            <a:r>
              <a:rPr lang="en-US" sz="2000" b="0" dirty="0" err="1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Qiu</a:t>
            </a:r>
            <a:endParaRPr lang="en-US" sz="2000" b="0" dirty="0" smtClean="0">
              <a:solidFill>
                <a:srgbClr val="FFFFFF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860032" y="2492896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Times New Roman" charset="0"/>
                <a:ea typeface="宋体" charset="-122"/>
                <a:cs typeface="宋体" charset="-122"/>
              </a:rPr>
              <a:t>Beijing Normal </a:t>
            </a:r>
            <a:r>
              <a:rPr lang="en-US" sz="2000" dirty="0">
                <a:solidFill>
                  <a:srgbClr val="FFFF00"/>
                </a:solidFill>
                <a:latin typeface="Times New Roman" charset="0"/>
                <a:ea typeface="宋体" charset="-122"/>
                <a:cs typeface="宋体" charset="-122"/>
              </a:rPr>
              <a:t>University </a:t>
            </a:r>
            <a:endParaRPr lang="en-US" sz="2000" dirty="0" smtClean="0">
              <a:solidFill>
                <a:srgbClr val="FFFF00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>
              <a:lnSpc>
                <a:spcPct val="120000"/>
              </a:lnSpc>
            </a:pPr>
            <a:r>
              <a:rPr lang="en-US" sz="2000" b="0" dirty="0" smtClean="0">
                <a:solidFill>
                  <a:srgbClr val="FFFFFF"/>
                </a:solidFill>
                <a:latin typeface="Times New Roman" charset="0"/>
                <a:ea typeface="宋体" charset="-122"/>
                <a:cs typeface="宋体" charset="-122"/>
              </a:rPr>
              <a:t>Yong He</a:t>
            </a:r>
          </a:p>
        </p:txBody>
      </p:sp>
      <p:pic>
        <p:nvPicPr>
          <p:cNvPr id="15" name="Picture 14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21288"/>
            <a:ext cx="792088" cy="792088"/>
          </a:xfrm>
          <a:prstGeom prst="rect">
            <a:avLst/>
          </a:prstGeom>
        </p:spPr>
      </p:pic>
      <p:pic>
        <p:nvPicPr>
          <p:cNvPr id="16" name="Picture 15" descr="NKI_Transpare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5784"/>
            <a:ext cx="1152128" cy="1078520"/>
          </a:xfrm>
          <a:prstGeom prst="rect">
            <a:avLst/>
          </a:prstGeom>
        </p:spPr>
      </p:pic>
      <p:pic>
        <p:nvPicPr>
          <p:cNvPr id="17" name="Picture 16" descr="NYULMC_logo.png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30" y="-171400"/>
            <a:ext cx="2421298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99933"/>
      </p:ext>
    </p:extLst>
  </p:cSld>
  <p:clrMapOvr>
    <a:masterClrMapping/>
  </p:clrMapOvr>
  <p:transition xmlns:p14="http://schemas.microsoft.com/office/powerpoint/2010/main" advTm="8074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4751387" cy="1257300"/>
          </a:xfrm>
        </p:spPr>
        <p:txBody>
          <a:bodyPr/>
          <a:lstStyle/>
          <a:p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Data Organization</a:t>
            </a:r>
          </a:p>
        </p:txBody>
      </p:sp>
      <p:sp>
        <p:nvSpPr>
          <p:cNvPr id="112642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ProcessingDemoData.zip</a:t>
            </a:r>
          </a:p>
          <a:p>
            <a:pPr lvl="1">
              <a:lnSpc>
                <a:spcPct val="150000"/>
              </a:lnSpc>
            </a:pPr>
            <a:r>
              <a:rPr kumimoji="1" lang="en-US" altLang="zh-CN" sz="32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FunRaw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Sub_001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Sub_002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Sub_003</a:t>
            </a:r>
          </a:p>
          <a:p>
            <a:pPr lvl="1">
              <a:lnSpc>
                <a:spcPct val="150000"/>
              </a:lnSpc>
            </a:pPr>
            <a:r>
              <a:rPr kumimoji="1" lang="en-US" altLang="zh-CN" sz="32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T1Raw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Sub_001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Sub_002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Sub_003</a:t>
            </a:r>
            <a:endParaRPr kumimoji="1" lang="en-US" altLang="zh-CN" sz="3200" smtClean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225284" name="Line 4"/>
          <p:cNvSpPr>
            <a:spLocks noChangeShapeType="1"/>
          </p:cNvSpPr>
          <p:nvPr/>
        </p:nvSpPr>
        <p:spPr bwMode="auto">
          <a:xfrm>
            <a:off x="3060700" y="2995613"/>
            <a:ext cx="1728788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25285" name="Rectangle 5"/>
          <p:cNvSpPr>
            <a:spLocks noChangeArrowheads="1"/>
          </p:cNvSpPr>
          <p:nvPr/>
        </p:nvSpPr>
        <p:spPr bwMode="auto">
          <a:xfrm>
            <a:off x="4789488" y="3068638"/>
            <a:ext cx="2951162" cy="647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Functional DICOM data</a:t>
            </a:r>
          </a:p>
        </p:txBody>
      </p:sp>
      <p:sp>
        <p:nvSpPr>
          <p:cNvPr id="225286" name="Line 6"/>
          <p:cNvSpPr>
            <a:spLocks noChangeShapeType="1"/>
          </p:cNvSpPr>
          <p:nvPr/>
        </p:nvSpPr>
        <p:spPr bwMode="auto">
          <a:xfrm>
            <a:off x="3060700" y="4940300"/>
            <a:ext cx="1728788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25287" name="Rectangle 7"/>
          <p:cNvSpPr>
            <a:spLocks noChangeArrowheads="1"/>
          </p:cNvSpPr>
          <p:nvPr/>
        </p:nvSpPr>
        <p:spPr bwMode="auto">
          <a:xfrm>
            <a:off x="4789488" y="5013325"/>
            <a:ext cx="2951162" cy="647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Structural DICOM data</a:t>
            </a:r>
          </a:p>
        </p:txBody>
      </p:sp>
      <p:sp>
        <p:nvSpPr>
          <p:cNvPr id="225288" name="Rectangle 8"/>
          <p:cNvSpPr>
            <a:spLocks noChangeArrowheads="1"/>
          </p:cNvSpPr>
          <p:nvPr/>
        </p:nvSpPr>
        <p:spPr bwMode="auto">
          <a:xfrm>
            <a:off x="3276600" y="6248400"/>
            <a:ext cx="58340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  <a:hlinkClick r:id="rId4"/>
              </a:rPr>
              <a:t>http://rfmri.org/DemoData</a:t>
            </a:r>
            <a:endParaRPr lang="en-US" altLang="zh-CN" sz="2000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1264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7A29A14-23F0-3441-88B6-EEAF5DB0350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323422"/>
      </p:ext>
    </p:extLst>
  </p:cSld>
  <p:clrMapOvr>
    <a:masterClrMapping/>
  </p:clrMapOvr>
  <p:transition xmlns:p14="http://schemas.microsoft.com/office/powerpoint/2010/main" advTm="7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4" grpId="0" animBg="1"/>
      <p:bldP spid="225285" grpId="0" animBg="1"/>
      <p:bldP spid="225286" grpId="0" animBg="1"/>
      <p:bldP spid="225287" grpId="0" animBg="1"/>
      <p:bldP spid="22528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fld id="{0C8126E5-A116-184B-BC0F-6179D200DA25}" type="slidenum">
              <a:rPr lang="en-US" altLang="zh-CN"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rPr>
              <a:pPr algn="ctr"/>
              <a:t>90</a:t>
            </a:fld>
            <a:endParaRPr lang="en-US" altLang="zh-CN" sz="1400" b="0">
              <a:solidFill>
                <a:srgbClr val="FFFF00"/>
              </a:solidFill>
              <a:latin typeface="Arial" charset="0"/>
              <a:ea typeface="宋体" charset="-122"/>
              <a:cs typeface="宋体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28" y="2636912"/>
            <a:ext cx="9144000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73801"/>
      </p:ext>
    </p:extLst>
  </p:cSld>
  <p:clrMapOvr>
    <a:masterClrMapping/>
  </p:clrMapOvr>
  <p:transition xmlns:p14="http://schemas.microsoft.com/office/powerpoint/2010/main" advTm="1454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8.2|17.2|19.2|1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3.6|2.7|17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0.2|30.5|18.8|3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|13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8.9|16.9|10.4|14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0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4|23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4|23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4|23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4|23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4|23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4|23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5.9|6.7|2.7|18|13.7|80.2|12.2|5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|16.4|5.3|10.4|5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1|3.9|31.3|2.8|1.4|1|1|8.4|1.3|12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3.6|2.7|17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6.7|3.2|7.3|5.8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1|4.7|1.7|12.9|4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3|2.3|4.9|2.8|11.4|13.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3.6|2.7|17.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7.6|4.3|8|2.8|5.2|7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5.8|0.7|2.6|7.5|16.5|2.6|2.5|8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5.1|3|4.9|4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5.6|1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5.6|1.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5.6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70.8|122|7.5|29.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2.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.2|14.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6|6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|1.2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heme/theme1.xml><?xml version="1.0" encoding="utf-8"?>
<a:theme xmlns:a="http://schemas.openxmlformats.org/drawingml/2006/main" name="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15773</TotalTime>
  <Words>2738</Words>
  <Application>Microsoft Macintosh PowerPoint</Application>
  <PresentationFormat>On-screen Show (4:3)</PresentationFormat>
  <Paragraphs>661</Paragraphs>
  <Slides>90</Slides>
  <Notes>84</Notes>
  <HiddenSlides>0</HiddenSlides>
  <MMClips>63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90</vt:i4>
      </vt:variant>
    </vt:vector>
  </HeadingPairs>
  <TitlesOfParts>
    <vt:vector size="100" baseType="lpstr">
      <vt:lpstr>137TGp_tech_dark_v2</vt:lpstr>
      <vt:lpstr>2_137TGp_tech_dark_v2</vt:lpstr>
      <vt:lpstr>3_137TGp_tech_dark_v2</vt:lpstr>
      <vt:lpstr>4_137TGp_tech_dark_v2</vt:lpstr>
      <vt:lpstr>5_137TGp_tech_dark_v2</vt:lpstr>
      <vt:lpstr>6_137TGp_tech_dark_v2</vt:lpstr>
      <vt:lpstr>1_137TGp_tech_dark_v2</vt:lpstr>
      <vt:lpstr>7_137TGp_tech_dark_v2</vt:lpstr>
      <vt:lpstr>9_137TGp_tech_dark_v2</vt:lpstr>
      <vt:lpstr>10_137TGp_tech_dark_v2</vt:lpstr>
      <vt:lpstr>Data Processing &amp; Analysis of Resting-State fMRI (Part II)</vt:lpstr>
      <vt:lpstr>Disclosure</vt:lpstr>
      <vt:lpstr>Outline</vt:lpstr>
      <vt:lpstr>DPARSF</vt:lpstr>
      <vt:lpstr>Data Processing Assistant for Resting-State fMRI (DPARSF)</vt:lpstr>
      <vt:lpstr>DPABI: a toolbox for Data Processing &amp; Analysis of Brain Imaging</vt:lpstr>
      <vt:lpstr>PowerPoint Presentation</vt:lpstr>
      <vt:lpstr>DPARSF</vt:lpstr>
      <vt:lpstr>Data Organization</vt:lpstr>
      <vt:lpstr>Data Organization</vt:lpstr>
      <vt:lpstr>DPARSF</vt:lpstr>
      <vt:lpstr>DPARSF Basic Edition's procedure</vt:lpstr>
      <vt:lpstr>DPARSF Basic Edition's procedure</vt:lpstr>
      <vt:lpstr>PowerPoint Presentation</vt:lpstr>
      <vt:lpstr>DPARSF Basic Edition's procedure</vt:lpstr>
      <vt:lpstr>PowerPoint Presentation</vt:lpstr>
      <vt:lpstr>DPARSF Basic Edition's procedure</vt:lpstr>
      <vt:lpstr>Slice Timing</vt:lpstr>
      <vt:lpstr>Slice Timing</vt:lpstr>
      <vt:lpstr>PowerPoint Presentation</vt:lpstr>
      <vt:lpstr>DPARSF Basic Edition's procedure</vt:lpstr>
      <vt:lpstr>Realign</vt:lpstr>
      <vt:lpstr>PowerPoint Presentation</vt:lpstr>
      <vt:lpstr>Realign</vt:lpstr>
      <vt:lpstr>Realign</vt:lpstr>
      <vt:lpstr>Realign</vt:lpstr>
      <vt:lpstr>Realign</vt:lpstr>
      <vt:lpstr>Preprocessing and R-fMRI measures Calculation</vt:lpstr>
      <vt:lpstr>Voxel-Specific Head Motion Calculation </vt:lpstr>
      <vt:lpstr>DPARSF Basic Edition's procedure</vt:lpstr>
      <vt:lpstr>Normalize</vt:lpstr>
      <vt:lpstr>Normalize</vt:lpstr>
      <vt:lpstr>Normalize</vt:lpstr>
      <vt:lpstr>PowerPoint Presentation</vt:lpstr>
      <vt:lpstr>Normalize</vt:lpstr>
      <vt:lpstr>Normalize</vt:lpstr>
      <vt:lpstr>PowerPoint Presentation</vt:lpstr>
      <vt:lpstr>Normalize</vt:lpstr>
      <vt:lpstr>Normalize</vt:lpstr>
      <vt:lpstr>PowerPoint Presentation</vt:lpstr>
      <vt:lpstr>PowerPoint Presentation</vt:lpstr>
      <vt:lpstr>By-Product: VBM</vt:lpstr>
      <vt:lpstr>PowerPoint Presentation</vt:lpstr>
      <vt:lpstr>Quality Control</vt:lpstr>
      <vt:lpstr>Normalize</vt:lpstr>
      <vt:lpstr>Quality Control</vt:lpstr>
      <vt:lpstr>Quality Control</vt:lpstr>
      <vt:lpstr>Quality Control</vt:lpstr>
      <vt:lpstr>Quality Control</vt:lpstr>
      <vt:lpstr>DPARSF Basic Edition's procedure</vt:lpstr>
      <vt:lpstr>Smooth</vt:lpstr>
      <vt:lpstr>PowerPoint Presentation</vt:lpstr>
      <vt:lpstr>DPARSF Basic Edition's procedure</vt:lpstr>
      <vt:lpstr>DPARSF Basic Edition's procedure</vt:lpstr>
      <vt:lpstr>PowerPoint Presentation</vt:lpstr>
      <vt:lpstr>DPARSF Basic Edition's procedure</vt:lpstr>
      <vt:lpstr>PowerPoint Presentation</vt:lpstr>
      <vt:lpstr>fALFF (fractional ALFF )</vt:lpstr>
      <vt:lpstr>PowerPoint Presentation</vt:lpstr>
      <vt:lpstr>ALFF and fALFF</vt:lpstr>
      <vt:lpstr>DPARSF Basic Edition's procedure</vt:lpstr>
      <vt:lpstr>Filter</vt:lpstr>
      <vt:lpstr>Filter</vt:lpstr>
      <vt:lpstr>PowerPoint Presentation</vt:lpstr>
      <vt:lpstr>DPARSF Basic Edition's procedure</vt:lpstr>
      <vt:lpstr>ReHo  (Regional Homogeneity) </vt:lpstr>
      <vt:lpstr>ReHo</vt:lpstr>
      <vt:lpstr>Outline</vt:lpstr>
      <vt:lpstr>Functional Conncetivity</vt:lpstr>
      <vt:lpstr>Functional Connectivity</vt:lpstr>
      <vt:lpstr>PowerPoint Presentation</vt:lpstr>
      <vt:lpstr>PowerPoint Presentation</vt:lpstr>
      <vt:lpstr>PowerPoint Presentation</vt:lpstr>
      <vt:lpstr>Functional Connectivity</vt:lpstr>
      <vt:lpstr>Outline</vt:lpstr>
      <vt:lpstr>Extract ROI Signals</vt:lpstr>
      <vt:lpstr>Extract ROI Signals</vt:lpstr>
      <vt:lpstr>Save and Load Parameters</vt:lpstr>
      <vt:lpstr>Further Help</vt:lpstr>
      <vt:lpstr>Further Help</vt:lpstr>
      <vt:lpstr>PowerPoint Presentation</vt:lpstr>
      <vt:lpstr>PowerPoint Presentation</vt:lpstr>
      <vt:lpstr>PowerPoint Presentation</vt:lpstr>
      <vt:lpstr>The Next BIG Effort Here!</vt:lpstr>
      <vt:lpstr>“Journal” of the R-fMRI Network (JRN):  a free-submission, open-access, “peer viewed” “Journal” </vt:lpstr>
      <vt:lpstr>PowerPoint Presentation</vt:lpstr>
      <vt:lpstr>PowerPoint Presentation</vt:lpstr>
      <vt:lpstr>PowerPoint Presentation</vt:lpstr>
      <vt:lpstr>Acknowledgments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Processing of Resting-State fMRI (Part 1)</dc:title>
  <dc:creator>YAN Chao-Gan</dc:creator>
  <cp:lastModifiedBy>YAN Chao-Gan</cp:lastModifiedBy>
  <cp:revision>2272</cp:revision>
  <dcterms:created xsi:type="dcterms:W3CDTF">2007-06-18T13:17:48Z</dcterms:created>
  <dcterms:modified xsi:type="dcterms:W3CDTF">2014-09-30T13:21:41Z</dcterms:modified>
</cp:coreProperties>
</file>